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about 3 minutes (guide page 6). This hour is about one habit: checking what AI hands you before it goes anywhere. That's what it writes, the sources it cites, and the changes it makes to your files. We'll practise it on your own work, in three habits: spot what could be invented, check it outside the chat, ask what was checked. Nobody is being tested. Ask everyone to open their real task and their AI tool now. Hand out the handout.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it matters now, about 2 minutes (guide page 6). Say: Checking came top. In Microsoft's 2026 Work Trend Index, a survey of 20,000 people who use AI at work in 10 countries, quality control of AI output topped the list of human skills that matter more as AI takes on work: 50% chose it. In a global study by the University of Melbourne and KPMG, in its section on AI at work, 66% said they rely on AI output without evaluating its accuracy, and 56% have made mistakes in their work because of AI. Keep it accurate: two skills topped the list, quality control of AI output (50%) and critical thinking (46%). Say in this survey, not everyone. Microsoft sells AI tools and the figures are self-reported. The Melbourne study ran from November 2024 to January 2025. Then: the work now arrives as cited reports, and as edits made straight into shared files. We'll practise both. First, the classic case, from 2023.</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classic case, from 2023, about 3 minutes across slides 3 to 5 (guide page 7). Say: In 2023, a lawyer asked ChatGPT for court cases to support his argument. It gave him six that looked real, with names, dates and quotes from the judges. Keep it accurate: say a lawyer, no names. Six is the number of invented cases, not everything it gave him. Neosaipien is not affiliated with Anthropic, OpenAI or Google.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They went to a federal judge, and not one of them existed. Pause on it. Don't add what happened to him afterwards.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When he asked whether the cases were real, he was asking the same machine. It said yes. Don't say when he asked or why: the court record doesn't settle it. Then ask the room: What would you have checked, and where? Take two answers and say you'll come back to it at the end. If someone says the story is old: yes, it's from 2023, which is why it's the classic case. The tools have changed since; the habit hasn't.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Why it happens, slides 6 and 7, about 4 minutes (guide page 7). Say: The AI wasn't lying. It was guessing. It writes a likely answer, one word at a time. It knows what a court case looks like: two names with a v in the middle, a court, a year, and a confident quote. So it wrote a likely version of that. And likely isn't the same as true. This framing is ours, based on how the makers describe their models. It isn't what the court said.</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Asking it, are you sure, isn't checking. It's the same machine vouching for its own answer. Check outside the chat: the original document, a source you trust, or a person free to disagree. Don't say AI can't check anything, or never ask again: a fresh chat or a second look against a pasted source is a different thing.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Exercise 1, about 11 minutes (guide page 8). Read the steps aloud, then start the timer. Before step 4 say: Don't ask the AI to check itself. Go to the source. After step 5 ask: Who found something they couldn't check? No AI tool or a confidential task: use practice sheet 1, steps 2 and 3 on the summary only.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Exercise 2, about 10 minutes (guide page 8). Steps: 2 minutes to get a summary, 5 to read it beside the source and mark M, C or A, 3 to rewrite the worst sentence and compare. Say: Don't ask, is this right? Ask what's missing, what's changed, what's added. A quote you can't find in the source counts as added. A team that works with numbers uses practice sheet 4 instead. Answers are in the guide (page 10 for sheet 1, page 20 for sheet 4).</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Check what it did, about 3 minutes across slides 10 and 11 (guide page 11). Say: One more story, from this year. In September 2026, an AI turned OpenAI's proof on a famous problem about how water flows into code that a computer can check, and the computer check passed. So three mathematicians laid that proof's code beside its paper, to see if the two matched. They didn't. In at least two places, the code went its own way. In one, it proved less than the paper claimed. Which means the computer had checked a different proof of the same result, not the one on paper. They're not saying the written proof is wrong, only that the pass can't tell you if it's right. Keep it accurate: their paper is a preprint, not peer reviewed. Don't say the proof is wrong or solved. Don't name the mathematicians.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So when an AI tells you its work passed a check, ask what was checked. AI work now comes in two shapes that need it. A report with sources: the sources look like proof, but a source in square brackets is a place to look, not a check. Does each source say what the report claims? An edit to a shared file: what did it change, and was that asked for? The version history shows what it did. Keep this slide clear of dates and sources: the line is our advice, not the preprint's finding.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Exercise 3, part A, about 9 minutes (guide page 12). Pairs use practice sheet 2. Read the steps aloud and start the timer. The routine: Sort, List, Trace, Hedge, Log, then ask what was checked. Say: A source in square brackets isn't a check. It's a place to look. Trace means you read the source itself, not the AI's summary of it. Watch for pairs who see that a source exists and move on: ask, but does it say that? Two claims don't match their sources. Answers are on guide page 16.</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Exercise 3, part B, about 7 minutes (guide page 12). Pairs use practice sheet 3, or the shared file you set up. Say: This time it didn't write you an answer. It changed the file everyone works from. The version history is where you see what it did. Watch for pairs who only mark the wording: point at line 1 and at the line that's gone. Three of the six changes alter the meaning, and none was asked for.</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Debrief, about 6 minutes (guide page 17). Pick three of the four questions. Then go back to the classic case: What would you have checked, and where? Ask whether the answers have changed since the start. Checking every word isn't the aim; checking the parts that matter is. That's what Sort is for.</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team habit, about 2 minutes (guide page 17). Agree one sentence and type it into the white box on this slide, or write it on the board. Everyone copies it onto their handout. If the room is stuck, offer: Anything with a name, number, date or quote gets checked against its source before it leaves the team. Close with: Check outside the chat. Hand out the feedback form. Send the follow-up email the next working day, and the habit check in two weeks (guide page 18).</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7.png"/><Relationship Id="rId4" Type="http://schemas.openxmlformats.org/officeDocument/2006/relationships/image" Target="../media/image25.png"/><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0.png"/><Relationship Id="rId11" Type="http://schemas.openxmlformats.org/officeDocument/2006/relationships/image" Target="../media/image41.png"/><Relationship Id="rId12" Type="http://schemas.openxmlformats.org/officeDocument/2006/relationships/image" Target="../media/image42.png"/><Relationship Id="rId1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 Id="rId7" Type="http://schemas.openxmlformats.org/officeDocument/2006/relationships/image" Target="../media/image48.png"/><Relationship Id="rId8" Type="http://schemas.openxmlformats.org/officeDocument/2006/relationships/image" Target="../media/image49.png"/><Relationship Id="rId9" Type="http://schemas.openxmlformats.org/officeDocument/2006/relationships/image" Target="../media/image50.png"/><Relationship Id="rId10" Type="http://schemas.openxmlformats.org/officeDocument/2006/relationships/image" Target="../media/image51.png"/><Relationship Id="rId11" Type="http://schemas.openxmlformats.org/officeDocument/2006/relationships/image" Target="../media/image52.png"/><Relationship Id="rId12" Type="http://schemas.openxmlformats.org/officeDocument/2006/relationships/image" Target="../media/image53.png"/><Relationship Id="rId13" Type="http://schemas.openxmlformats.org/officeDocument/2006/relationships/image" Target="../media/image54.png"/><Relationship Id="rId14" Type="http://schemas.openxmlformats.org/officeDocument/2006/relationships/image" Target="../media/image55.png"/><Relationship Id="rId15" Type="http://schemas.openxmlformats.org/officeDocument/2006/relationships/image" Target="../media/image56.png"/><Relationship Id="rId16" Type="http://schemas.openxmlformats.org/officeDocument/2006/relationships/image" Target="../media/image57.png"/><Relationship Id="rId1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8.png"/><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png"/><Relationship Id="rId9" Type="http://schemas.openxmlformats.org/officeDocument/2006/relationships/image" Target="../media/image65.png"/><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png"/><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69.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0.png"/><Relationship Id="rId3" Type="http://schemas.openxmlformats.org/officeDocument/2006/relationships/image" Target="../media/image71.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74.png"/><Relationship Id="rId7" Type="http://schemas.openxmlformats.org/officeDocument/2006/relationships/image" Target="../media/image75.png"/><Relationship Id="rId8" Type="http://schemas.openxmlformats.org/officeDocument/2006/relationships/image" Target="../media/image76.png"/><Relationship Id="rId9" Type="http://schemas.openxmlformats.org/officeDocument/2006/relationships/image" Target="../media/image77.png"/><Relationship Id="rId10" Type="http://schemas.openxmlformats.org/officeDocument/2006/relationships/image" Target="../media/image78.png"/><Relationship Id="rId11" Type="http://schemas.openxmlformats.org/officeDocument/2006/relationships/image" Target="../media/image79.png"/><Relationship Id="rId12" Type="http://schemas.openxmlformats.org/officeDocument/2006/relationships/image" Target="../media/image80.png"/><Relationship Id="rId13" Type="http://schemas.openxmlformats.org/officeDocument/2006/relationships/image" Target="../media/image81.png"/><Relationship Id="rId14" Type="http://schemas.openxmlformats.org/officeDocument/2006/relationships/image" Target="../media/image82.png"/><Relationship Id="rId15" Type="http://schemas.openxmlformats.org/officeDocument/2006/relationships/image" Target="../media/image83.png"/><Relationship Id="rId16" Type="http://schemas.openxmlformats.org/officeDocument/2006/relationships/image" Target="../media/image84.png"/><Relationship Id="rId1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5.png"/><Relationship Id="rId3" Type="http://schemas.openxmlformats.org/officeDocument/2006/relationships/image" Target="../media/image86.png"/><Relationship Id="rId4" Type="http://schemas.openxmlformats.org/officeDocument/2006/relationships/image" Target="../media/image87.png"/><Relationship Id="rId5" Type="http://schemas.openxmlformats.org/officeDocument/2006/relationships/image" Target="../media/image88.png"/><Relationship Id="rId6" Type="http://schemas.openxmlformats.org/officeDocument/2006/relationships/image" Target="../media/image89.png"/><Relationship Id="rId7" Type="http://schemas.openxmlformats.org/officeDocument/2006/relationships/image" Target="../media/image90.png"/><Relationship Id="rId8" Type="http://schemas.openxmlformats.org/officeDocument/2006/relationships/image" Target="../media/image91.png"/><Relationship Id="rId9" Type="http://schemas.openxmlformats.org/officeDocument/2006/relationships/image" Target="../media/image92.png"/><Relationship Id="rId10" Type="http://schemas.openxmlformats.org/officeDocument/2006/relationships/image" Target="../media/image93.png"/><Relationship Id="rId11" Type="http://schemas.openxmlformats.org/officeDocument/2006/relationships/image" Target="../media/image94.png"/><Relationship Id="rId12" Type="http://schemas.openxmlformats.org/officeDocument/2006/relationships/image" Target="../media/image51.png"/><Relationship Id="rId13" Type="http://schemas.openxmlformats.org/officeDocument/2006/relationships/image" Target="../media/image95.png"/><Relationship Id="rId14" Type="http://schemas.openxmlformats.org/officeDocument/2006/relationships/image" Target="../media/image53.png"/><Relationship Id="rId15" Type="http://schemas.openxmlformats.org/officeDocument/2006/relationships/image" Target="../media/image56.png"/><Relationship Id="rId16" Type="http://schemas.openxmlformats.org/officeDocument/2006/relationships/image" Target="../media/image55.png"/><Relationship Id="rId17" Type="http://schemas.openxmlformats.org/officeDocument/2006/relationships/image" Target="../media/image52.png"/><Relationship Id="rId18" Type="http://schemas.openxmlformats.org/officeDocument/2006/relationships/image" Target="../media/image96.png"/><Relationship Id="rId19" Type="http://schemas.openxmlformats.org/officeDocument/2006/relationships/image" Target="../media/image97.png"/><Relationship Id="rId2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8.png"/><Relationship Id="rId3" Type="http://schemas.openxmlformats.org/officeDocument/2006/relationships/image" Target="../media/image99.png"/><Relationship Id="rId4" Type="http://schemas.openxmlformats.org/officeDocument/2006/relationships/image" Target="../media/image100.png"/><Relationship Id="rId5" Type="http://schemas.openxmlformats.org/officeDocument/2006/relationships/image" Target="../media/image101.png"/><Relationship Id="rId6" Type="http://schemas.openxmlformats.org/officeDocument/2006/relationships/image" Target="../media/image102.png"/><Relationship Id="rId7" Type="http://schemas.openxmlformats.org/officeDocument/2006/relationships/image" Target="../media/image103.png"/><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4.png"/><Relationship Id="rId3" Type="http://schemas.openxmlformats.org/officeDocument/2006/relationships/image" Target="../media/image105.png"/><Relationship Id="rId4" Type="http://schemas.openxmlformats.org/officeDocument/2006/relationships/image" Target="../media/image106.png"/><Relationship Id="rId5" Type="http://schemas.openxmlformats.org/officeDocument/2006/relationships/image" Target="../media/image107.png"/><Relationship Id="rId6"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sp>
        <p:nvSpPr>
          <p:cNvPr id="2" name="Rectangle 1"/>
          <p:cNvSpPr/>
          <p:nvPr/>
        </p:nvSpPr>
        <p:spPr>
          <a:xfrm>
            <a:off x="0" y="4953000"/>
            <a:ext cx="12192000" cy="1905000"/>
          </a:xfrm>
          <a:prstGeom prst="rect">
            <a:avLst/>
          </a:prstGeom>
          <a:solidFill>
            <a:srgbClr val="1C53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Label s01-01" descr="neosaipien"/>
          <p:cNvPicPr>
            <a:picLocks noChangeAspect="1"/>
          </p:cNvPicPr>
          <p:nvPr/>
        </p:nvPicPr>
        <p:blipFill>
          <a:blip r:embed="rId2"/>
          <a:stretch>
            <a:fillRect/>
          </a:stretch>
        </p:blipFill>
        <p:spPr>
          <a:xfrm>
            <a:off x="762000" y="609600"/>
            <a:ext cx="1807270" cy="279400"/>
          </a:xfrm>
          <a:prstGeom prst="rect">
            <a:avLst/>
          </a:prstGeom>
        </p:spPr>
      </p:pic>
      <p:pic>
        <p:nvPicPr>
          <p:cNvPr id="4" name="Label s01-02" descr="Workshop in a box"/>
          <p:cNvPicPr>
            <a:picLocks noChangeAspect="1"/>
          </p:cNvPicPr>
          <p:nvPr/>
        </p:nvPicPr>
        <p:blipFill>
          <a:blip r:embed="rId3"/>
          <a:stretch>
            <a:fillRect/>
          </a:stretch>
        </p:blipFill>
        <p:spPr>
          <a:xfrm>
            <a:off x="9577487" y="635000"/>
            <a:ext cx="1852513" cy="203200"/>
          </a:xfrm>
          <a:prstGeom prst="rect">
            <a:avLst/>
          </a:prstGeom>
        </p:spPr>
      </p:pic>
      <p:sp>
        <p:nvSpPr>
          <p:cNvPr id="5" name="TextBox 4"/>
          <p:cNvSpPr txBox="1"/>
          <p:nvPr/>
        </p:nvSpPr>
        <p:spPr>
          <a:xfrm>
            <a:off x="723900" y="1346200"/>
            <a:ext cx="5969325" cy="2828925"/>
          </a:xfrm>
          <a:prstGeom prst="rect">
            <a:avLst/>
          </a:prstGeom>
          <a:noFill/>
        </p:spPr>
        <p:txBody>
          <a:bodyPr wrap="none" lIns="0" rIns="0" tIns="0" bIns="0" anchor="t">
            <a:noAutofit/>
          </a:bodyPr>
          <a:lstStyle/>
          <a:p>
            <a:pPr algn="l">
              <a:lnSpc>
                <a:spcPts val="9900"/>
              </a:lnSpc>
            </a:pPr>
            <a:r>
              <a:rPr sz="8800" b="1" spc="-264">
                <a:solidFill>
                  <a:srgbClr val="FFFFFF"/>
                </a:solidFill>
                <a:latin typeface="Outfit"/>
              </a:rPr>
              <a:t>Check what</a:t>
            </a:r>
            <a:br/>
            <a:r>
              <a:rPr sz="8800" b="1" spc="-264">
                <a:solidFill>
                  <a:srgbClr val="FFFFFF"/>
                </a:solidFill>
                <a:latin typeface="Outfit"/>
              </a:rPr>
              <a:t>AI writes</a:t>
            </a:r>
          </a:p>
        </p:txBody>
      </p:sp>
      <p:sp>
        <p:nvSpPr>
          <p:cNvPr id="6" name="TextBox 5"/>
          <p:cNvSpPr txBox="1"/>
          <p:nvPr/>
        </p:nvSpPr>
        <p:spPr>
          <a:xfrm>
            <a:off x="762000" y="3975100"/>
            <a:ext cx="6350000" cy="460375"/>
          </a:xfrm>
          <a:prstGeom prst="rect">
            <a:avLst/>
          </a:prstGeom>
          <a:noFill/>
        </p:spPr>
        <p:txBody>
          <a:bodyPr wrap="square" lIns="0" rIns="0" tIns="0" bIns="0" anchor="t">
            <a:noAutofit/>
          </a:bodyPr>
          <a:lstStyle/>
          <a:p>
            <a:pPr algn="l">
              <a:lnSpc>
                <a:spcPts val="2900"/>
              </a:lnSpc>
            </a:pPr>
            <a:r>
              <a:rPr sz="2300" b="0">
                <a:solidFill>
                  <a:srgbClr val="FFFFFF"/>
                </a:solidFill>
                <a:latin typeface="Outfit"/>
              </a:rPr>
              <a:t>A 60 minute session on your team's own work.</a:t>
            </a:r>
          </a:p>
        </p:txBody>
      </p:sp>
      <p:sp>
        <p:nvSpPr>
          <p:cNvPr id="7" name="Rectangle 6"/>
          <p:cNvSpPr/>
          <p:nvPr/>
        </p:nvSpPr>
        <p:spPr>
          <a:xfrm>
            <a:off x="812800" y="5448300"/>
            <a:ext cx="1498600" cy="635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62000" y="5397500"/>
            <a:ext cx="1498600" cy="635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9" name="Label s01-06" descr="Spot"/>
          <p:cNvPicPr>
            <a:picLocks noChangeAspect="1"/>
          </p:cNvPicPr>
          <p:nvPr/>
        </p:nvPicPr>
        <p:blipFill>
          <a:blip r:embed="rId4"/>
          <a:stretch>
            <a:fillRect/>
          </a:stretch>
        </p:blipFill>
        <p:spPr>
          <a:xfrm>
            <a:off x="1175941" y="5575300"/>
            <a:ext cx="670620" cy="279400"/>
          </a:xfrm>
          <a:prstGeom prst="rect">
            <a:avLst/>
          </a:prstGeom>
        </p:spPr>
      </p:pic>
      <p:sp>
        <p:nvSpPr>
          <p:cNvPr id="10" name="Rectangle 9"/>
          <p:cNvSpPr/>
          <p:nvPr/>
        </p:nvSpPr>
        <p:spPr>
          <a:xfrm>
            <a:off x="2540000" y="5448300"/>
            <a:ext cx="1498600" cy="635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2489200" y="5397500"/>
            <a:ext cx="1498600" cy="635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Label s01-08" descr="Check"/>
          <p:cNvPicPr>
            <a:picLocks noChangeAspect="1"/>
          </p:cNvPicPr>
          <p:nvPr/>
        </p:nvPicPr>
        <p:blipFill>
          <a:blip r:embed="rId5"/>
          <a:stretch>
            <a:fillRect/>
          </a:stretch>
        </p:blipFill>
        <p:spPr>
          <a:xfrm>
            <a:off x="2819400" y="5575300"/>
            <a:ext cx="838200" cy="279400"/>
          </a:xfrm>
          <a:prstGeom prst="rect">
            <a:avLst/>
          </a:prstGeom>
        </p:spPr>
      </p:pic>
      <p:sp>
        <p:nvSpPr>
          <p:cNvPr id="13" name="Rectangle 12"/>
          <p:cNvSpPr/>
          <p:nvPr/>
        </p:nvSpPr>
        <p:spPr>
          <a:xfrm>
            <a:off x="4267200" y="5448300"/>
            <a:ext cx="1498600" cy="635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4216400" y="5397500"/>
            <a:ext cx="1498600" cy="635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5" name="Label s01-10" descr="Ask"/>
          <p:cNvPicPr>
            <a:picLocks noChangeAspect="1"/>
          </p:cNvPicPr>
          <p:nvPr/>
        </p:nvPicPr>
        <p:blipFill>
          <a:blip r:embed="rId6"/>
          <a:stretch>
            <a:fillRect/>
          </a:stretch>
        </p:blipFill>
        <p:spPr>
          <a:xfrm>
            <a:off x="4714180" y="5575300"/>
            <a:ext cx="502940" cy="279400"/>
          </a:xfrm>
          <a:prstGeom prst="rect">
            <a:avLst/>
          </a:prstGeom>
        </p:spPr>
      </p:pic>
      <p:sp>
        <p:nvSpPr>
          <p:cNvPr id="16" name="Rectangle 15"/>
          <p:cNvSpPr/>
          <p:nvPr/>
        </p:nvSpPr>
        <p:spPr>
          <a:xfrm>
            <a:off x="7988300" y="3035300"/>
            <a:ext cx="1905000" cy="2540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7937500" y="2984500"/>
            <a:ext cx="1905000" cy="254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8140700" y="3238500"/>
            <a:ext cx="952500" cy="11430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ectangle 18"/>
          <p:cNvSpPr/>
          <p:nvPr/>
        </p:nvSpPr>
        <p:spPr>
          <a:xfrm>
            <a:off x="8140700" y="3556000"/>
            <a:ext cx="14986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ectangle 19"/>
          <p:cNvSpPr/>
          <p:nvPr/>
        </p:nvSpPr>
        <p:spPr>
          <a:xfrm>
            <a:off x="8140700" y="3784600"/>
            <a:ext cx="12700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ectangle 20"/>
          <p:cNvSpPr/>
          <p:nvPr/>
        </p:nvSpPr>
        <p:spPr>
          <a:xfrm>
            <a:off x="8140700" y="4013200"/>
            <a:ext cx="14986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ectangle 21"/>
          <p:cNvSpPr/>
          <p:nvPr/>
        </p:nvSpPr>
        <p:spPr>
          <a:xfrm>
            <a:off x="9067800" y="3479800"/>
            <a:ext cx="2032000" cy="2540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9017000" y="3429000"/>
            <a:ext cx="2032000" cy="254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9232900" y="3695700"/>
            <a:ext cx="1016000" cy="11430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ectangle 24"/>
          <p:cNvSpPr/>
          <p:nvPr/>
        </p:nvSpPr>
        <p:spPr>
          <a:xfrm>
            <a:off x="9232900" y="4025900"/>
            <a:ext cx="16002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9232900" y="4254500"/>
            <a:ext cx="1600200" cy="762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ectangle 26"/>
          <p:cNvSpPr/>
          <p:nvPr/>
        </p:nvSpPr>
        <p:spPr>
          <a:xfrm>
            <a:off x="9232900" y="4483100"/>
            <a:ext cx="13335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9232900" y="4711700"/>
            <a:ext cx="16002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ectangle 28"/>
          <p:cNvSpPr/>
          <p:nvPr/>
        </p:nvSpPr>
        <p:spPr>
          <a:xfrm>
            <a:off x="9232900" y="4940300"/>
            <a:ext cx="11430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ectangle 29"/>
          <p:cNvSpPr/>
          <p:nvPr/>
        </p:nvSpPr>
        <p:spPr>
          <a:xfrm>
            <a:off x="10629900" y="2590800"/>
            <a:ext cx="609600" cy="6096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Rectangle 30"/>
          <p:cNvSpPr/>
          <p:nvPr/>
        </p:nvSpPr>
        <p:spPr>
          <a:xfrm>
            <a:off x="10579100" y="2540000"/>
            <a:ext cx="609600" cy="609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2" name="Label s01-24" descr="?"/>
          <p:cNvPicPr>
            <a:picLocks noChangeAspect="1"/>
          </p:cNvPicPr>
          <p:nvPr/>
        </p:nvPicPr>
        <p:blipFill>
          <a:blip r:embed="rId7"/>
          <a:stretch>
            <a:fillRect/>
          </a:stretch>
        </p:blipFill>
        <p:spPr>
          <a:xfrm>
            <a:off x="10766524" y="2667000"/>
            <a:ext cx="234752" cy="3556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C21A"/>
        </a:solidFill>
        <a:effectLst/>
      </p:bgPr>
    </p:bg>
    <p:spTree>
      <p:nvGrpSpPr>
        <p:cNvPr id="1" name=""/>
        <p:cNvGrpSpPr/>
        <p:nvPr/>
      </p:nvGrpSpPr>
      <p:grpSpPr/>
      <p:pic>
        <p:nvPicPr>
          <p:cNvPr id="2" name="Label s02-00" descr="Why it matters now"/>
          <p:cNvPicPr>
            <a:picLocks noChangeAspect="1"/>
          </p:cNvPicPr>
          <p:nvPr/>
        </p:nvPicPr>
        <p:blipFill>
          <a:blip r:embed="rId2"/>
          <a:stretch>
            <a:fillRect/>
          </a:stretch>
        </p:blipFill>
        <p:spPr>
          <a:xfrm>
            <a:off x="762000" y="609600"/>
            <a:ext cx="1961455" cy="203200"/>
          </a:xfrm>
          <a:prstGeom prst="rect">
            <a:avLst/>
          </a:prstGeom>
        </p:spPr>
      </p:pic>
      <p:sp>
        <p:nvSpPr>
          <p:cNvPr id="3" name="TextBox 2"/>
          <p:cNvSpPr txBox="1"/>
          <p:nvPr/>
        </p:nvSpPr>
        <p:spPr>
          <a:xfrm>
            <a:off x="723900" y="952500"/>
            <a:ext cx="5657596" cy="857250"/>
          </a:xfrm>
          <a:prstGeom prst="rect">
            <a:avLst/>
          </a:prstGeom>
          <a:noFill/>
        </p:spPr>
        <p:txBody>
          <a:bodyPr wrap="none" lIns="0" rIns="0" tIns="0" bIns="0" anchor="t">
            <a:noAutofit/>
          </a:bodyPr>
          <a:lstStyle/>
          <a:p>
            <a:pPr algn="l">
              <a:lnSpc>
                <a:spcPts val="5400"/>
              </a:lnSpc>
            </a:pPr>
            <a:r>
              <a:rPr sz="5000" b="1" spc="-150">
                <a:solidFill>
                  <a:srgbClr val="0A0B0C"/>
                </a:solidFill>
                <a:latin typeface="Outfit"/>
              </a:rPr>
              <a:t>Checking came top.</a:t>
            </a:r>
          </a:p>
        </p:txBody>
      </p:sp>
      <p:sp>
        <p:nvSpPr>
          <p:cNvPr id="4" name="Rectangle 3"/>
          <p:cNvSpPr/>
          <p:nvPr/>
        </p:nvSpPr>
        <p:spPr>
          <a:xfrm>
            <a:off x="812800" y="2146300"/>
            <a:ext cx="5080000" cy="29845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762000" y="2095500"/>
            <a:ext cx="5080000" cy="2984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6" name="Label s02-03" descr="50%"/>
          <p:cNvPicPr>
            <a:picLocks noChangeAspect="1"/>
          </p:cNvPicPr>
          <p:nvPr/>
        </p:nvPicPr>
        <p:blipFill>
          <a:blip r:embed="rId3"/>
          <a:stretch>
            <a:fillRect/>
          </a:stretch>
        </p:blipFill>
        <p:spPr>
          <a:xfrm>
            <a:off x="1016000" y="2298700"/>
            <a:ext cx="1508820" cy="787400"/>
          </a:xfrm>
          <a:prstGeom prst="rect">
            <a:avLst/>
          </a:prstGeom>
        </p:spPr>
      </p:pic>
      <p:sp>
        <p:nvSpPr>
          <p:cNvPr id="7" name="TextBox 6"/>
          <p:cNvSpPr txBox="1"/>
          <p:nvPr/>
        </p:nvSpPr>
        <p:spPr>
          <a:xfrm>
            <a:off x="1016000" y="3200400"/>
            <a:ext cx="4572000" cy="949325"/>
          </a:xfrm>
          <a:prstGeom prst="rect">
            <a:avLst/>
          </a:prstGeom>
          <a:noFill/>
        </p:spPr>
        <p:txBody>
          <a:bodyPr wrap="square" lIns="0" rIns="0" tIns="0" bIns="0" anchor="t">
            <a:noAutofit/>
          </a:bodyPr>
          <a:lstStyle/>
          <a:p>
            <a:pPr algn="l">
              <a:lnSpc>
                <a:spcPts val="2300"/>
              </a:lnSpc>
            </a:pPr>
            <a:r>
              <a:rPr sz="1800" b="0">
                <a:solidFill>
                  <a:srgbClr val="0A0B0C"/>
                </a:solidFill>
                <a:latin typeface="Outfit"/>
              </a:rPr>
              <a:t>chose quality control of AI output, top of the list of human skills that matter more as AI takes on work.</a:t>
            </a:r>
          </a:p>
        </p:txBody>
      </p:sp>
      <p:pic>
        <p:nvPicPr>
          <p:cNvPr id="8" name="Label s02-05" descr="Microsoft, May 2026"/>
          <p:cNvPicPr>
            <a:picLocks noChangeAspect="1"/>
          </p:cNvPicPr>
          <p:nvPr/>
        </p:nvPicPr>
        <p:blipFill>
          <a:blip r:embed="rId4"/>
          <a:stretch>
            <a:fillRect/>
          </a:stretch>
        </p:blipFill>
        <p:spPr>
          <a:xfrm>
            <a:off x="1016000" y="4445000"/>
            <a:ext cx="1751905" cy="177800"/>
          </a:xfrm>
          <a:prstGeom prst="rect">
            <a:avLst/>
          </a:prstGeom>
        </p:spPr>
      </p:pic>
      <p:pic>
        <p:nvPicPr>
          <p:cNvPr id="9" name="Label s02-06" descr="20,000 AI users, 10 countries"/>
          <p:cNvPicPr>
            <a:picLocks noChangeAspect="1"/>
          </p:cNvPicPr>
          <p:nvPr/>
        </p:nvPicPr>
        <p:blipFill>
          <a:blip r:embed="rId5"/>
          <a:stretch>
            <a:fillRect/>
          </a:stretch>
        </p:blipFill>
        <p:spPr>
          <a:xfrm>
            <a:off x="1016000" y="4660900"/>
            <a:ext cx="2673945" cy="177800"/>
          </a:xfrm>
          <a:prstGeom prst="rect">
            <a:avLst/>
          </a:prstGeom>
        </p:spPr>
      </p:pic>
      <p:sp>
        <p:nvSpPr>
          <p:cNvPr id="10" name="Rectangle 9"/>
          <p:cNvSpPr/>
          <p:nvPr/>
        </p:nvSpPr>
        <p:spPr>
          <a:xfrm>
            <a:off x="6400800" y="2146300"/>
            <a:ext cx="5080000" cy="29845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6350000" y="2095500"/>
            <a:ext cx="5080000" cy="2984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Label s02-08" descr="66%"/>
          <p:cNvPicPr>
            <a:picLocks noChangeAspect="1"/>
          </p:cNvPicPr>
          <p:nvPr/>
        </p:nvPicPr>
        <p:blipFill>
          <a:blip r:embed="rId6"/>
          <a:stretch>
            <a:fillRect/>
          </a:stretch>
        </p:blipFill>
        <p:spPr>
          <a:xfrm>
            <a:off x="6604000" y="2298700"/>
            <a:ext cx="1508820" cy="787400"/>
          </a:xfrm>
          <a:prstGeom prst="rect">
            <a:avLst/>
          </a:prstGeom>
        </p:spPr>
      </p:pic>
      <p:sp>
        <p:nvSpPr>
          <p:cNvPr id="13" name="TextBox 12"/>
          <p:cNvSpPr txBox="1"/>
          <p:nvPr/>
        </p:nvSpPr>
        <p:spPr>
          <a:xfrm>
            <a:off x="6604000" y="3200400"/>
            <a:ext cx="4572000" cy="949325"/>
          </a:xfrm>
          <a:prstGeom prst="rect">
            <a:avLst/>
          </a:prstGeom>
          <a:noFill/>
        </p:spPr>
        <p:txBody>
          <a:bodyPr wrap="square" lIns="0" rIns="0" tIns="0" bIns="0" anchor="t">
            <a:noAutofit/>
          </a:bodyPr>
          <a:lstStyle/>
          <a:p>
            <a:pPr algn="l">
              <a:lnSpc>
                <a:spcPts val="2300"/>
              </a:lnSpc>
            </a:pPr>
            <a:r>
              <a:rPr sz="1800" b="0">
                <a:solidFill>
                  <a:srgbClr val="0A0B0C"/>
                </a:solidFill>
                <a:latin typeface="Outfit"/>
              </a:rPr>
              <a:t>said they rely on AI output without evaluating its accuracy, in the study's section on AI at work.</a:t>
            </a:r>
          </a:p>
        </p:txBody>
      </p:sp>
      <p:pic>
        <p:nvPicPr>
          <p:cNvPr id="14" name="Label s02-10" descr="University of Melbourne and KPMG, 2025"/>
          <p:cNvPicPr>
            <a:picLocks noChangeAspect="1"/>
          </p:cNvPicPr>
          <p:nvPr/>
        </p:nvPicPr>
        <p:blipFill>
          <a:blip r:embed="rId7"/>
          <a:stretch>
            <a:fillRect/>
          </a:stretch>
        </p:blipFill>
        <p:spPr>
          <a:xfrm>
            <a:off x="6604000" y="4445000"/>
            <a:ext cx="3503712" cy="177800"/>
          </a:xfrm>
          <a:prstGeom prst="rect">
            <a:avLst/>
          </a:prstGeom>
        </p:spPr>
      </p:pic>
      <p:pic>
        <p:nvPicPr>
          <p:cNvPr id="15" name="Label s02-11" descr="48,000 people, 47 countries"/>
          <p:cNvPicPr>
            <a:picLocks noChangeAspect="1"/>
          </p:cNvPicPr>
          <p:nvPr/>
        </p:nvPicPr>
        <p:blipFill>
          <a:blip r:embed="rId8"/>
          <a:stretch>
            <a:fillRect/>
          </a:stretch>
        </p:blipFill>
        <p:spPr>
          <a:xfrm>
            <a:off x="6604000" y="4660900"/>
            <a:ext cx="2489498" cy="177800"/>
          </a:xfrm>
          <a:prstGeom prst="rect">
            <a:avLst/>
          </a:prstGeom>
        </p:spPr>
      </p:pic>
      <p:sp>
        <p:nvSpPr>
          <p:cNvPr id="16" name="TextBox 15"/>
          <p:cNvSpPr txBox="1"/>
          <p:nvPr/>
        </p:nvSpPr>
        <p:spPr>
          <a:xfrm>
            <a:off x="762000" y="5511800"/>
            <a:ext cx="10160000" cy="412750"/>
          </a:xfrm>
          <a:prstGeom prst="rect">
            <a:avLst/>
          </a:prstGeom>
          <a:noFill/>
        </p:spPr>
        <p:txBody>
          <a:bodyPr wrap="square" lIns="0" rIns="0" tIns="0" bIns="0" anchor="t">
            <a:noAutofit/>
          </a:bodyPr>
          <a:lstStyle/>
          <a:p>
            <a:pPr algn="l">
              <a:lnSpc>
                <a:spcPts val="2600"/>
              </a:lnSpc>
            </a:pPr>
            <a:r>
              <a:rPr sz="2000" b="0">
                <a:solidFill>
                  <a:srgbClr val="0A0B0C"/>
                </a:solidFill>
                <a:latin typeface="Outfit"/>
              </a:rPr>
              <a:t>And the work now arrives as cited reports, and as edits made straight into shared files.</a:t>
            </a:r>
          </a:p>
        </p:txBody>
      </p:sp>
      <p:pic>
        <p:nvPicPr>
          <p:cNvPr id="17" name="Label s02-13" descr="02 / 15"/>
          <p:cNvPicPr>
            <a:picLocks noChangeAspect="1"/>
          </p:cNvPicPr>
          <p:nvPr/>
        </p:nvPicPr>
        <p:blipFill>
          <a:blip r:embed="rId9"/>
          <a:stretch>
            <a:fillRect/>
          </a:stretch>
        </p:blipFill>
        <p:spPr>
          <a:xfrm>
            <a:off x="10784582" y="6299200"/>
            <a:ext cx="645418" cy="1778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Label s03-00" descr="The classic case, 2023"/>
          <p:cNvPicPr>
            <a:picLocks noChangeAspect="1"/>
          </p:cNvPicPr>
          <p:nvPr/>
        </p:nvPicPr>
        <p:blipFill>
          <a:blip r:embed="rId2"/>
          <a:stretch>
            <a:fillRect/>
          </a:stretch>
        </p:blipFill>
        <p:spPr>
          <a:xfrm>
            <a:off x="762000" y="609600"/>
            <a:ext cx="2397323" cy="203200"/>
          </a:xfrm>
          <a:prstGeom prst="rect">
            <a:avLst/>
          </a:prstGeom>
        </p:spPr>
      </p:pic>
      <p:sp>
        <p:nvSpPr>
          <p:cNvPr id="3" name="TextBox 2"/>
          <p:cNvSpPr txBox="1"/>
          <p:nvPr/>
        </p:nvSpPr>
        <p:spPr>
          <a:xfrm>
            <a:off x="736600" y="1244600"/>
            <a:ext cx="6522617" cy="2146300"/>
          </a:xfrm>
          <a:prstGeom prst="rect">
            <a:avLst/>
          </a:prstGeom>
          <a:noFill/>
        </p:spPr>
        <p:txBody>
          <a:bodyPr wrap="none" lIns="0" rIns="0" tIns="0" bIns="0" anchor="t">
            <a:noAutofit/>
          </a:bodyPr>
          <a:lstStyle/>
          <a:p>
            <a:pPr algn="l">
              <a:lnSpc>
                <a:spcPts val="5200"/>
              </a:lnSpc>
            </a:pPr>
            <a:r>
              <a:rPr sz="4600" b="1" spc="-138">
                <a:solidFill>
                  <a:srgbClr val="0A0B0C"/>
                </a:solidFill>
                <a:latin typeface="Outfit"/>
              </a:rPr>
              <a:t>In 2023, a lawyer asked</a:t>
            </a:r>
            <a:br/>
            <a:r>
              <a:rPr sz="4600" b="1" spc="-138">
                <a:solidFill>
                  <a:srgbClr val="0A0B0C"/>
                </a:solidFill>
                <a:latin typeface="Outfit"/>
              </a:rPr>
              <a:t>ChatGPT for court cases</a:t>
            </a:r>
            <a:br/>
            <a:r>
              <a:rPr sz="4600" b="1" spc="-138">
                <a:solidFill>
                  <a:srgbClr val="0A0B0C"/>
                </a:solidFill>
                <a:latin typeface="Outfit"/>
              </a:rPr>
              <a:t>to support his argument.</a:t>
            </a:r>
          </a:p>
        </p:txBody>
      </p:sp>
      <p:sp>
        <p:nvSpPr>
          <p:cNvPr id="4" name="TextBox 3"/>
          <p:cNvSpPr txBox="1"/>
          <p:nvPr/>
        </p:nvSpPr>
        <p:spPr>
          <a:xfrm>
            <a:off x="762000" y="3530600"/>
            <a:ext cx="6223000" cy="885825"/>
          </a:xfrm>
          <a:prstGeom prst="rect">
            <a:avLst/>
          </a:prstGeom>
          <a:noFill/>
        </p:spPr>
        <p:txBody>
          <a:bodyPr wrap="square" lIns="0" rIns="0" tIns="0" bIns="0" anchor="t">
            <a:noAutofit/>
          </a:bodyPr>
          <a:lstStyle/>
          <a:p>
            <a:pPr algn="l">
              <a:lnSpc>
                <a:spcPts val="3100"/>
              </a:lnSpc>
            </a:pPr>
            <a:r>
              <a:rPr sz="2400" b="0">
                <a:solidFill>
                  <a:srgbClr val="0A0B0C"/>
                </a:solidFill>
                <a:latin typeface="Outfit"/>
              </a:rPr>
              <a:t>It gave him six that looked real, with names, dates and quotes from the judges.</a:t>
            </a:r>
          </a:p>
        </p:txBody>
      </p:sp>
      <p:sp>
        <p:nvSpPr>
          <p:cNvPr id="5" name="Rectangle 4"/>
          <p:cNvSpPr/>
          <p:nvPr/>
        </p:nvSpPr>
        <p:spPr>
          <a:xfrm>
            <a:off x="8305800" y="1511300"/>
            <a:ext cx="889000" cy="11811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8255000" y="1460500"/>
            <a:ext cx="889000" cy="11811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9448800" y="1511300"/>
            <a:ext cx="889000" cy="11811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9398000" y="1460500"/>
            <a:ext cx="889000" cy="11811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10591800" y="1511300"/>
            <a:ext cx="889000" cy="11811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10541000" y="1460500"/>
            <a:ext cx="889000" cy="11811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8305800" y="3009900"/>
            <a:ext cx="889000" cy="11811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8255000" y="2959100"/>
            <a:ext cx="889000" cy="11811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9448800" y="3009900"/>
            <a:ext cx="889000" cy="11811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9398000" y="2959100"/>
            <a:ext cx="889000" cy="11811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10591800" y="3009900"/>
            <a:ext cx="889000" cy="11811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Rectangle 15"/>
          <p:cNvSpPr/>
          <p:nvPr/>
        </p:nvSpPr>
        <p:spPr>
          <a:xfrm>
            <a:off x="10541000" y="2959100"/>
            <a:ext cx="889000" cy="11811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7" name="Label s03-09" descr="Six court cases drawn as six documents"/>
          <p:cNvPicPr>
            <a:picLocks noChangeAspect="1"/>
          </p:cNvPicPr>
          <p:nvPr/>
        </p:nvPicPr>
        <p:blipFill>
          <a:blip r:embed="rId3"/>
          <a:stretch>
            <a:fillRect/>
          </a:stretch>
        </p:blipFill>
        <p:spPr>
          <a:xfrm>
            <a:off x="8255000" y="1460500"/>
            <a:ext cx="3175000" cy="2679700"/>
          </a:xfrm>
          <a:prstGeom prst="rect">
            <a:avLst/>
          </a:prstGeom>
        </p:spPr>
      </p:pic>
      <p:sp>
        <p:nvSpPr>
          <p:cNvPr id="18" name="TextBox 17"/>
          <p:cNvSpPr txBox="1"/>
          <p:nvPr/>
        </p:nvSpPr>
        <p:spPr>
          <a:xfrm>
            <a:off x="8255000" y="4572000"/>
            <a:ext cx="3175000" cy="428625"/>
          </a:xfrm>
          <a:prstGeom prst="rect">
            <a:avLst/>
          </a:prstGeom>
          <a:noFill/>
        </p:spPr>
        <p:txBody>
          <a:bodyPr wrap="square" lIns="0" rIns="0" tIns="0" bIns="0" anchor="t">
            <a:noAutofit/>
          </a:bodyPr>
          <a:lstStyle/>
          <a:p>
            <a:pPr algn="l">
              <a:lnSpc>
                <a:spcPts val="1500"/>
              </a:lnSpc>
            </a:pPr>
            <a:r>
              <a:rPr sz="1100" b="0">
                <a:solidFill>
                  <a:srgbClr val="4B5057"/>
                </a:solidFill>
                <a:latin typeface="Outfit"/>
              </a:rPr>
              <a:t>Neosaipien is not affiliated with Anthropic, OpenAI or Google.</a:t>
            </a:r>
          </a:p>
        </p:txBody>
      </p:sp>
      <p:pic>
        <p:nvPicPr>
          <p:cNvPr id="19" name="Label s03-11" descr="Source: court order, 22 June 2023"/>
          <p:cNvPicPr>
            <a:picLocks noChangeAspect="1"/>
          </p:cNvPicPr>
          <p:nvPr/>
        </p:nvPicPr>
        <p:blipFill>
          <a:blip r:embed="rId4"/>
          <a:stretch>
            <a:fillRect/>
          </a:stretch>
        </p:blipFill>
        <p:spPr>
          <a:xfrm>
            <a:off x="762000" y="6121400"/>
            <a:ext cx="3042741" cy="177800"/>
          </a:xfrm>
          <a:prstGeom prst="rect">
            <a:avLst/>
          </a:prstGeom>
        </p:spPr>
      </p:pic>
      <p:pic>
        <p:nvPicPr>
          <p:cNvPr id="20" name="Label s03-12" descr="U.S. District Court, S.D.N.Y."/>
          <p:cNvPicPr>
            <a:picLocks noChangeAspect="1"/>
          </p:cNvPicPr>
          <p:nvPr/>
        </p:nvPicPr>
        <p:blipFill>
          <a:blip r:embed="rId5"/>
          <a:stretch>
            <a:fillRect/>
          </a:stretch>
        </p:blipFill>
        <p:spPr>
          <a:xfrm>
            <a:off x="762000" y="6324600"/>
            <a:ext cx="2673945" cy="177800"/>
          </a:xfrm>
          <a:prstGeom prst="rect">
            <a:avLst/>
          </a:prstGeom>
        </p:spPr>
      </p:pic>
      <p:pic>
        <p:nvPicPr>
          <p:cNvPr id="21" name="Label s03-13" descr="03 / 15"/>
          <p:cNvPicPr>
            <a:picLocks noChangeAspect="1"/>
          </p:cNvPicPr>
          <p:nvPr/>
        </p:nvPicPr>
        <p:blipFill>
          <a:blip r:embed="rId6"/>
          <a:stretch>
            <a:fillRect/>
          </a:stretch>
        </p:blipFill>
        <p:spPr>
          <a:xfrm>
            <a:off x="10784582" y="6299200"/>
            <a:ext cx="645418" cy="1778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C21A"/>
        </a:solidFill>
        <a:effectLst/>
      </p:bgPr>
    </p:bg>
    <p:spTree>
      <p:nvGrpSpPr>
        <p:cNvPr id="1" name=""/>
        <p:cNvGrpSpPr/>
        <p:nvPr/>
      </p:nvGrpSpPr>
      <p:grpSpPr/>
      <p:sp>
        <p:nvSpPr>
          <p:cNvPr id="2" name="Rectangle 1"/>
          <p:cNvSpPr/>
          <p:nvPr/>
        </p:nvSpPr>
        <p:spPr>
          <a:xfrm>
            <a:off x="0" y="5270500"/>
            <a:ext cx="12192000" cy="1587500"/>
          </a:xfrm>
          <a:prstGeom prst="rect">
            <a:avLst/>
          </a:prstGeom>
          <a:solidFill>
            <a:srgbClr val="DDA8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762000" y="889000"/>
            <a:ext cx="10160000" cy="603250"/>
          </a:xfrm>
          <a:prstGeom prst="rect">
            <a:avLst/>
          </a:prstGeom>
          <a:noFill/>
        </p:spPr>
        <p:txBody>
          <a:bodyPr wrap="square" lIns="0" rIns="0" tIns="0" bIns="0" anchor="t">
            <a:noAutofit/>
          </a:bodyPr>
          <a:lstStyle/>
          <a:p>
            <a:pPr algn="l">
              <a:lnSpc>
                <a:spcPts val="3800"/>
              </a:lnSpc>
            </a:pPr>
            <a:r>
              <a:rPr sz="3200" b="0">
                <a:solidFill>
                  <a:srgbClr val="0A0B0C"/>
                </a:solidFill>
                <a:latin typeface="Outfit"/>
              </a:rPr>
              <a:t>They went to a federal judge, and</a:t>
            </a:r>
          </a:p>
        </p:txBody>
      </p:sp>
      <p:pic>
        <p:nvPicPr>
          <p:cNvPr id="4" name="Label s04-02" descr="Not one existed"/>
          <p:cNvPicPr>
            <a:picLocks noChangeAspect="1"/>
          </p:cNvPicPr>
          <p:nvPr/>
        </p:nvPicPr>
        <p:blipFill>
          <a:blip r:embed="rId2"/>
          <a:stretch>
            <a:fillRect/>
          </a:stretch>
        </p:blipFill>
        <p:spPr>
          <a:xfrm>
            <a:off x="711200" y="1625600"/>
            <a:ext cx="9448800" cy="1079500"/>
          </a:xfrm>
          <a:prstGeom prst="rect">
            <a:avLst/>
          </a:prstGeom>
        </p:spPr>
      </p:pic>
      <p:pic>
        <p:nvPicPr>
          <p:cNvPr id="5" name="Label s04-03" descr="Six dashed outlines where the six cases should be"/>
          <p:cNvPicPr>
            <a:picLocks noChangeAspect="1"/>
          </p:cNvPicPr>
          <p:nvPr/>
        </p:nvPicPr>
        <p:blipFill>
          <a:blip r:embed="rId3"/>
          <a:stretch>
            <a:fillRect/>
          </a:stretch>
        </p:blipFill>
        <p:spPr>
          <a:xfrm>
            <a:off x="762000" y="3556000"/>
            <a:ext cx="8636000" cy="2095500"/>
          </a:xfrm>
          <a:prstGeom prst="rect">
            <a:avLst/>
          </a:prstGeom>
        </p:spPr>
      </p:pic>
      <p:pic>
        <p:nvPicPr>
          <p:cNvPr id="6" name="Label s04-04" descr="Source: court order, 22 June 2023"/>
          <p:cNvPicPr>
            <a:picLocks noChangeAspect="1"/>
          </p:cNvPicPr>
          <p:nvPr/>
        </p:nvPicPr>
        <p:blipFill>
          <a:blip r:embed="rId4"/>
          <a:stretch>
            <a:fillRect/>
          </a:stretch>
        </p:blipFill>
        <p:spPr>
          <a:xfrm>
            <a:off x="762000" y="6121400"/>
            <a:ext cx="3042741" cy="177800"/>
          </a:xfrm>
          <a:prstGeom prst="rect">
            <a:avLst/>
          </a:prstGeom>
        </p:spPr>
      </p:pic>
      <p:pic>
        <p:nvPicPr>
          <p:cNvPr id="7" name="Label s04-05" descr="U.S. District Court, S.D.N.Y."/>
          <p:cNvPicPr>
            <a:picLocks noChangeAspect="1"/>
          </p:cNvPicPr>
          <p:nvPr/>
        </p:nvPicPr>
        <p:blipFill>
          <a:blip r:embed="rId5"/>
          <a:stretch>
            <a:fillRect/>
          </a:stretch>
        </p:blipFill>
        <p:spPr>
          <a:xfrm>
            <a:off x="762000" y="6324600"/>
            <a:ext cx="2673945" cy="177800"/>
          </a:xfrm>
          <a:prstGeom prst="rect">
            <a:avLst/>
          </a:prstGeom>
        </p:spPr>
      </p:pic>
      <p:pic>
        <p:nvPicPr>
          <p:cNvPr id="8" name="Label s04-06" descr="04 / 15"/>
          <p:cNvPicPr>
            <a:picLocks noChangeAspect="1"/>
          </p:cNvPicPr>
          <p:nvPr/>
        </p:nvPicPr>
        <p:blipFill>
          <a:blip r:embed="rId6"/>
          <a:stretch>
            <a:fillRect/>
          </a:stretch>
        </p:blipFill>
        <p:spPr>
          <a:xfrm>
            <a:off x="10784582" y="6299200"/>
            <a:ext cx="645418" cy="1778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Label s05-00" descr="The classic case, 2023"/>
          <p:cNvPicPr>
            <a:picLocks noChangeAspect="1"/>
          </p:cNvPicPr>
          <p:nvPr/>
        </p:nvPicPr>
        <p:blipFill>
          <a:blip r:embed="rId2"/>
          <a:stretch>
            <a:fillRect/>
          </a:stretch>
        </p:blipFill>
        <p:spPr>
          <a:xfrm>
            <a:off x="762000" y="609600"/>
            <a:ext cx="2397323" cy="203200"/>
          </a:xfrm>
          <a:prstGeom prst="rect">
            <a:avLst/>
          </a:prstGeom>
        </p:spPr>
      </p:pic>
      <p:sp>
        <p:nvSpPr>
          <p:cNvPr id="3" name="TextBox 2"/>
          <p:cNvSpPr txBox="1"/>
          <p:nvPr/>
        </p:nvSpPr>
        <p:spPr>
          <a:xfrm>
            <a:off x="762000" y="1333500"/>
            <a:ext cx="9525000" cy="1200150"/>
          </a:xfrm>
          <a:prstGeom prst="rect">
            <a:avLst/>
          </a:prstGeom>
          <a:noFill/>
        </p:spPr>
        <p:txBody>
          <a:bodyPr wrap="square" lIns="0" rIns="0" tIns="0" bIns="0" anchor="t">
            <a:noAutofit/>
          </a:bodyPr>
          <a:lstStyle/>
          <a:p>
            <a:pPr algn="l">
              <a:lnSpc>
                <a:spcPts val="4200"/>
              </a:lnSpc>
            </a:pPr>
            <a:r>
              <a:rPr sz="3400" b="0">
                <a:solidFill>
                  <a:srgbClr val="0A0B0C"/>
                </a:solidFill>
                <a:latin typeface="Outfit"/>
              </a:rPr>
              <a:t>When he asked whether the cases were real, he was asking the same machine.</a:t>
            </a:r>
          </a:p>
        </p:txBody>
      </p:sp>
      <p:sp>
        <p:nvSpPr>
          <p:cNvPr id="4" name="TextBox 3"/>
          <p:cNvSpPr txBox="1"/>
          <p:nvPr/>
        </p:nvSpPr>
        <p:spPr>
          <a:xfrm>
            <a:off x="698500" y="2984500"/>
            <a:ext cx="7121311" cy="1905000"/>
          </a:xfrm>
          <a:prstGeom prst="rect">
            <a:avLst/>
          </a:prstGeom>
          <a:noFill/>
        </p:spPr>
        <p:txBody>
          <a:bodyPr wrap="none" lIns="0" rIns="0" tIns="0" bIns="0" anchor="t">
            <a:noAutofit/>
          </a:bodyPr>
          <a:lstStyle/>
          <a:p>
            <a:pPr algn="l">
              <a:lnSpc>
                <a:spcPts val="12000"/>
              </a:lnSpc>
            </a:pPr>
            <a:r>
              <a:rPr sz="12000" b="1" spc="-360">
                <a:solidFill>
                  <a:srgbClr val="0A0B0C"/>
                </a:solidFill>
                <a:latin typeface="Outfit"/>
              </a:rPr>
              <a:t>It said yes.</a:t>
            </a:r>
          </a:p>
        </p:txBody>
      </p:sp>
      <p:pic>
        <p:nvPicPr>
          <p:cNvPr id="5" name="Label s05-03" descr="Source: court order, 22 June 2023"/>
          <p:cNvPicPr>
            <a:picLocks noChangeAspect="1"/>
          </p:cNvPicPr>
          <p:nvPr/>
        </p:nvPicPr>
        <p:blipFill>
          <a:blip r:embed="rId3"/>
          <a:stretch>
            <a:fillRect/>
          </a:stretch>
        </p:blipFill>
        <p:spPr>
          <a:xfrm>
            <a:off x="762000" y="6324600"/>
            <a:ext cx="3042741" cy="177800"/>
          </a:xfrm>
          <a:prstGeom prst="rect">
            <a:avLst/>
          </a:prstGeom>
        </p:spPr>
      </p:pic>
      <p:pic>
        <p:nvPicPr>
          <p:cNvPr id="6" name="Label s05-04" descr="05 / 15"/>
          <p:cNvPicPr>
            <a:picLocks noChangeAspect="1"/>
          </p:cNvPicPr>
          <p:nvPr/>
        </p:nvPicPr>
        <p:blipFill>
          <a:blip r:embed="rId4"/>
          <a:stretch>
            <a:fillRect/>
          </a:stretch>
        </p:blipFill>
        <p:spPr>
          <a:xfrm>
            <a:off x="10784582" y="6299200"/>
            <a:ext cx="645418" cy="1778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sp>
        <p:nvSpPr>
          <p:cNvPr id="2" name="Rectangle 1"/>
          <p:cNvSpPr/>
          <p:nvPr/>
        </p:nvSpPr>
        <p:spPr>
          <a:xfrm>
            <a:off x="0" y="5016500"/>
            <a:ext cx="12192000" cy="1841500"/>
          </a:xfrm>
          <a:prstGeom prst="rect">
            <a:avLst/>
          </a:prstGeom>
          <a:solidFill>
            <a:srgbClr val="1C53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TextBox 2"/>
          <p:cNvSpPr txBox="1"/>
          <p:nvPr/>
        </p:nvSpPr>
        <p:spPr>
          <a:xfrm>
            <a:off x="762000" y="762000"/>
            <a:ext cx="9525000" cy="603250"/>
          </a:xfrm>
          <a:prstGeom prst="rect">
            <a:avLst/>
          </a:prstGeom>
          <a:noFill/>
        </p:spPr>
        <p:txBody>
          <a:bodyPr wrap="square" lIns="0" rIns="0" tIns="0" bIns="0" anchor="t">
            <a:noAutofit/>
          </a:bodyPr>
          <a:lstStyle/>
          <a:p>
            <a:pPr algn="l">
              <a:lnSpc>
                <a:spcPts val="3800"/>
              </a:lnSpc>
            </a:pPr>
            <a:r>
              <a:rPr sz="3200" b="0">
                <a:solidFill>
                  <a:srgbClr val="FFFFFF"/>
                </a:solidFill>
                <a:latin typeface="Outfit"/>
              </a:rPr>
              <a:t>The AI wasn't lying.</a:t>
            </a:r>
          </a:p>
        </p:txBody>
      </p:sp>
      <p:pic>
        <p:nvPicPr>
          <p:cNvPr id="4" name="Label s06-02" descr="It was guessing"/>
          <p:cNvPicPr>
            <a:picLocks noChangeAspect="1"/>
          </p:cNvPicPr>
          <p:nvPr/>
        </p:nvPicPr>
        <p:blipFill>
          <a:blip r:embed="rId2"/>
          <a:stretch>
            <a:fillRect/>
          </a:stretch>
        </p:blipFill>
        <p:spPr>
          <a:xfrm>
            <a:off x="711200" y="1397000"/>
            <a:ext cx="8858250" cy="1016000"/>
          </a:xfrm>
          <a:prstGeom prst="rect">
            <a:avLst/>
          </a:prstGeom>
        </p:spPr>
      </p:pic>
      <p:sp>
        <p:nvSpPr>
          <p:cNvPr id="5" name="TextBox 4"/>
          <p:cNvSpPr txBox="1"/>
          <p:nvPr/>
        </p:nvSpPr>
        <p:spPr>
          <a:xfrm>
            <a:off x="762000" y="2667000"/>
            <a:ext cx="8636000" cy="885825"/>
          </a:xfrm>
          <a:prstGeom prst="rect">
            <a:avLst/>
          </a:prstGeom>
          <a:noFill/>
        </p:spPr>
        <p:txBody>
          <a:bodyPr wrap="square" lIns="0" rIns="0" tIns="0" bIns="0" anchor="t">
            <a:noAutofit/>
          </a:bodyPr>
          <a:lstStyle/>
          <a:p>
            <a:pPr algn="l">
              <a:lnSpc>
                <a:spcPts val="3100"/>
              </a:lnSpc>
            </a:pPr>
            <a:r>
              <a:rPr sz="2400" b="0">
                <a:solidFill>
                  <a:srgbClr val="FFFFFF"/>
                </a:solidFill>
                <a:latin typeface="Outfit"/>
              </a:rPr>
              <a:t>It writes a likely answer, one word at a time. And likely isn't the same as true.</a:t>
            </a:r>
          </a:p>
        </p:txBody>
      </p:sp>
      <p:pic>
        <p:nvPicPr>
          <p:cNvPr id="6" name="Label s06-04" descr="What it knows a court case looks like"/>
          <p:cNvPicPr>
            <a:picLocks noChangeAspect="1"/>
          </p:cNvPicPr>
          <p:nvPr/>
        </p:nvPicPr>
        <p:blipFill>
          <a:blip r:embed="rId3"/>
          <a:stretch>
            <a:fillRect/>
          </a:stretch>
        </p:blipFill>
        <p:spPr>
          <a:xfrm>
            <a:off x="762000" y="4597400"/>
            <a:ext cx="4031754" cy="203200"/>
          </a:xfrm>
          <a:prstGeom prst="rect">
            <a:avLst/>
          </a:prstGeom>
        </p:spPr>
      </p:pic>
      <p:sp>
        <p:nvSpPr>
          <p:cNvPr id="7" name="Rectangle 6"/>
          <p:cNvSpPr/>
          <p:nvPr/>
        </p:nvSpPr>
        <p:spPr>
          <a:xfrm>
            <a:off x="812800" y="5207000"/>
            <a:ext cx="2095500" cy="635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62000" y="5156200"/>
            <a:ext cx="2095500" cy="635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964605" y="5321300"/>
            <a:ext cx="1808599" cy="381000"/>
          </a:xfrm>
          <a:prstGeom prst="rect">
            <a:avLst/>
          </a:prstGeom>
          <a:noFill/>
        </p:spPr>
        <p:txBody>
          <a:bodyPr wrap="none" lIns="0" rIns="0" tIns="0" bIns="0" anchor="t">
            <a:noAutofit/>
          </a:bodyPr>
          <a:lstStyle/>
          <a:p>
            <a:pPr algn="l">
              <a:lnSpc>
                <a:spcPts val="2400"/>
              </a:lnSpc>
            </a:pPr>
            <a:r>
              <a:rPr sz="2000" b="1">
                <a:solidFill>
                  <a:srgbClr val="0A0B0C"/>
                </a:solidFill>
                <a:latin typeface="Outfit"/>
              </a:rPr>
              <a:t>Name v. Name</a:t>
            </a:r>
          </a:p>
        </p:txBody>
      </p:sp>
      <p:sp>
        <p:nvSpPr>
          <p:cNvPr id="10" name="Rectangle 9"/>
          <p:cNvSpPr/>
          <p:nvPr/>
        </p:nvSpPr>
        <p:spPr>
          <a:xfrm>
            <a:off x="3162300" y="5207000"/>
            <a:ext cx="1587500" cy="635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3111500" y="5156200"/>
            <a:ext cx="1587500" cy="635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3483273" y="5321300"/>
            <a:ext cx="928410" cy="381000"/>
          </a:xfrm>
          <a:prstGeom prst="rect">
            <a:avLst/>
          </a:prstGeom>
          <a:noFill/>
        </p:spPr>
        <p:txBody>
          <a:bodyPr wrap="none" lIns="0" rIns="0" tIns="0" bIns="0" anchor="t">
            <a:noAutofit/>
          </a:bodyPr>
          <a:lstStyle/>
          <a:p>
            <a:pPr algn="l">
              <a:lnSpc>
                <a:spcPts val="2400"/>
              </a:lnSpc>
            </a:pPr>
            <a:r>
              <a:rPr sz="2000" b="1">
                <a:solidFill>
                  <a:srgbClr val="0A0B0C"/>
                </a:solidFill>
                <a:latin typeface="Outfit"/>
              </a:rPr>
              <a:t>A court</a:t>
            </a:r>
          </a:p>
        </p:txBody>
      </p:sp>
      <p:sp>
        <p:nvSpPr>
          <p:cNvPr id="13" name="Rectangle 12"/>
          <p:cNvSpPr/>
          <p:nvPr/>
        </p:nvSpPr>
        <p:spPr>
          <a:xfrm>
            <a:off x="5003800" y="5207000"/>
            <a:ext cx="1460500" cy="635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4953000" y="5156200"/>
            <a:ext cx="1460500" cy="635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5302349" y="5321300"/>
            <a:ext cx="843074" cy="381000"/>
          </a:xfrm>
          <a:prstGeom prst="rect">
            <a:avLst/>
          </a:prstGeom>
          <a:noFill/>
        </p:spPr>
        <p:txBody>
          <a:bodyPr wrap="none" lIns="0" rIns="0" tIns="0" bIns="0" anchor="t">
            <a:noAutofit/>
          </a:bodyPr>
          <a:lstStyle/>
          <a:p>
            <a:pPr algn="l">
              <a:lnSpc>
                <a:spcPts val="2400"/>
              </a:lnSpc>
            </a:pPr>
            <a:r>
              <a:rPr sz="2000" b="1">
                <a:solidFill>
                  <a:srgbClr val="0A0B0C"/>
                </a:solidFill>
                <a:latin typeface="Outfit"/>
              </a:rPr>
              <a:t>A year</a:t>
            </a:r>
          </a:p>
        </p:txBody>
      </p:sp>
      <p:sp>
        <p:nvSpPr>
          <p:cNvPr id="16" name="Rectangle 15"/>
          <p:cNvSpPr/>
          <p:nvPr/>
        </p:nvSpPr>
        <p:spPr>
          <a:xfrm>
            <a:off x="6718300" y="5207000"/>
            <a:ext cx="2794000" cy="635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6667500" y="5156200"/>
            <a:ext cx="2794000" cy="635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7036991" y="5321300"/>
            <a:ext cx="2187916" cy="381000"/>
          </a:xfrm>
          <a:prstGeom prst="rect">
            <a:avLst/>
          </a:prstGeom>
          <a:noFill/>
        </p:spPr>
        <p:txBody>
          <a:bodyPr wrap="none" lIns="0" rIns="0" tIns="0" bIns="0" anchor="t">
            <a:noAutofit/>
          </a:bodyPr>
          <a:lstStyle/>
          <a:p>
            <a:pPr algn="l">
              <a:lnSpc>
                <a:spcPts val="2400"/>
              </a:lnSpc>
            </a:pPr>
            <a:r>
              <a:rPr sz="2000" b="1">
                <a:solidFill>
                  <a:srgbClr val="0A0B0C"/>
                </a:solidFill>
                <a:latin typeface="Outfit"/>
              </a:rPr>
              <a:t>A confident quote</a:t>
            </a:r>
          </a:p>
        </p:txBody>
      </p:sp>
      <p:pic>
        <p:nvPicPr>
          <p:cNvPr id="19" name="Label s06-13" descr="06 / 15"/>
          <p:cNvPicPr>
            <a:picLocks noChangeAspect="1"/>
          </p:cNvPicPr>
          <p:nvPr/>
        </p:nvPicPr>
        <p:blipFill>
          <a:blip r:embed="rId4"/>
          <a:stretch>
            <a:fillRect/>
          </a:stretch>
        </p:blipFill>
        <p:spPr>
          <a:xfrm>
            <a:off x="10784582" y="6299200"/>
            <a:ext cx="645418" cy="1778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sp>
        <p:nvSpPr>
          <p:cNvPr id="2" name="TextBox 1"/>
          <p:cNvSpPr txBox="1"/>
          <p:nvPr/>
        </p:nvSpPr>
        <p:spPr>
          <a:xfrm>
            <a:off x="698500" y="762000"/>
            <a:ext cx="8161131" cy="1746250"/>
          </a:xfrm>
          <a:prstGeom prst="rect">
            <a:avLst/>
          </a:prstGeom>
          <a:noFill/>
        </p:spPr>
        <p:txBody>
          <a:bodyPr wrap="none" lIns="0" rIns="0" tIns="0" bIns="0" anchor="t">
            <a:noAutofit/>
          </a:bodyPr>
          <a:lstStyle/>
          <a:p>
            <a:pPr algn="l">
              <a:lnSpc>
                <a:spcPts val="11000"/>
              </a:lnSpc>
            </a:pPr>
            <a:r>
              <a:rPr sz="10500" b="1" spc="-315">
                <a:solidFill>
                  <a:srgbClr val="0A0B0C"/>
                </a:solidFill>
                <a:latin typeface="Outfit"/>
              </a:rPr>
              <a:t>Are you sure?</a:t>
            </a:r>
          </a:p>
        </p:txBody>
      </p:sp>
      <p:sp>
        <p:nvSpPr>
          <p:cNvPr id="3" name="Rectangle 2"/>
          <p:cNvSpPr/>
          <p:nvPr/>
        </p:nvSpPr>
        <p:spPr>
          <a:xfrm>
            <a:off x="622300" y="1492250"/>
            <a:ext cx="7950795" cy="11430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Label s07-02" descr="Is not a check"/>
          <p:cNvPicPr>
            <a:picLocks noChangeAspect="1"/>
          </p:cNvPicPr>
          <p:nvPr/>
        </p:nvPicPr>
        <p:blipFill>
          <a:blip r:embed="rId2"/>
          <a:stretch>
            <a:fillRect/>
          </a:stretch>
        </p:blipFill>
        <p:spPr>
          <a:xfrm>
            <a:off x="736600" y="2413000"/>
            <a:ext cx="4032548" cy="508000"/>
          </a:xfrm>
          <a:prstGeom prst="rect">
            <a:avLst/>
          </a:prstGeom>
        </p:spPr>
      </p:pic>
      <p:sp>
        <p:nvSpPr>
          <p:cNvPr id="5" name="TextBox 4"/>
          <p:cNvSpPr txBox="1"/>
          <p:nvPr/>
        </p:nvSpPr>
        <p:spPr>
          <a:xfrm>
            <a:off x="762000" y="3162300"/>
            <a:ext cx="8890000" cy="492125"/>
          </a:xfrm>
          <a:prstGeom prst="rect">
            <a:avLst/>
          </a:prstGeom>
          <a:noFill/>
        </p:spPr>
        <p:txBody>
          <a:bodyPr wrap="square" lIns="0" rIns="0" tIns="0" bIns="0" anchor="t">
            <a:noAutofit/>
          </a:bodyPr>
          <a:lstStyle/>
          <a:p>
            <a:pPr algn="l">
              <a:lnSpc>
                <a:spcPts val="3100"/>
              </a:lnSpc>
            </a:pPr>
            <a:r>
              <a:rPr sz="2400" b="0">
                <a:solidFill>
                  <a:srgbClr val="4B5057"/>
                </a:solidFill>
                <a:latin typeface="Outfit"/>
              </a:rPr>
              <a:t>It's the same machine vouching for its own answer.</a:t>
            </a:r>
          </a:p>
        </p:txBody>
      </p:sp>
      <p:pic>
        <p:nvPicPr>
          <p:cNvPr id="6" name="Label s07-04" descr="Check outside the chat"/>
          <p:cNvPicPr>
            <a:picLocks noChangeAspect="1"/>
          </p:cNvPicPr>
          <p:nvPr/>
        </p:nvPicPr>
        <p:blipFill>
          <a:blip r:embed="rId3"/>
          <a:stretch>
            <a:fillRect/>
          </a:stretch>
        </p:blipFill>
        <p:spPr>
          <a:xfrm>
            <a:off x="762000" y="4381500"/>
            <a:ext cx="3134916" cy="254000"/>
          </a:xfrm>
          <a:prstGeom prst="rect">
            <a:avLst/>
          </a:prstGeom>
        </p:spPr>
      </p:pic>
      <p:sp>
        <p:nvSpPr>
          <p:cNvPr id="7" name="Rectangle 6"/>
          <p:cNvSpPr/>
          <p:nvPr/>
        </p:nvSpPr>
        <p:spPr>
          <a:xfrm>
            <a:off x="812800" y="4940300"/>
            <a:ext cx="3175000" cy="9525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Rectangle 7"/>
          <p:cNvSpPr/>
          <p:nvPr/>
        </p:nvSpPr>
        <p:spPr>
          <a:xfrm>
            <a:off x="762000" y="4889500"/>
            <a:ext cx="3175000" cy="952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1062534" y="5213350"/>
            <a:ext cx="2727587" cy="381000"/>
          </a:xfrm>
          <a:prstGeom prst="rect">
            <a:avLst/>
          </a:prstGeom>
          <a:noFill/>
        </p:spPr>
        <p:txBody>
          <a:bodyPr wrap="none" lIns="0" rIns="0" tIns="0" bIns="0" anchor="t">
            <a:noAutofit/>
          </a:bodyPr>
          <a:lstStyle/>
          <a:p>
            <a:pPr algn="l">
              <a:lnSpc>
                <a:spcPts val="2400"/>
              </a:lnSpc>
            </a:pPr>
            <a:r>
              <a:rPr sz="2000" b="1">
                <a:solidFill>
                  <a:srgbClr val="0A0B0C"/>
                </a:solidFill>
                <a:latin typeface="Outfit"/>
              </a:rPr>
              <a:t>The original document</a:t>
            </a:r>
          </a:p>
        </p:txBody>
      </p:sp>
      <p:sp>
        <p:nvSpPr>
          <p:cNvPr id="10" name="Rectangle 9"/>
          <p:cNvSpPr/>
          <p:nvPr/>
        </p:nvSpPr>
        <p:spPr>
          <a:xfrm>
            <a:off x="4368800" y="4940300"/>
            <a:ext cx="3175000" cy="9525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4318000" y="4889500"/>
            <a:ext cx="3175000" cy="952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4874816" y="5213350"/>
            <a:ext cx="2194520" cy="381000"/>
          </a:xfrm>
          <a:prstGeom prst="rect">
            <a:avLst/>
          </a:prstGeom>
          <a:noFill/>
        </p:spPr>
        <p:txBody>
          <a:bodyPr wrap="none" lIns="0" rIns="0" tIns="0" bIns="0" anchor="t">
            <a:noAutofit/>
          </a:bodyPr>
          <a:lstStyle/>
          <a:p>
            <a:pPr algn="l">
              <a:lnSpc>
                <a:spcPts val="2400"/>
              </a:lnSpc>
            </a:pPr>
            <a:r>
              <a:rPr sz="2000" b="1">
                <a:solidFill>
                  <a:srgbClr val="0A0B0C"/>
                </a:solidFill>
                <a:latin typeface="Outfit"/>
              </a:rPr>
              <a:t>A source you trust</a:t>
            </a:r>
          </a:p>
        </p:txBody>
      </p:sp>
      <p:sp>
        <p:nvSpPr>
          <p:cNvPr id="13" name="Rectangle 12"/>
          <p:cNvSpPr/>
          <p:nvPr/>
        </p:nvSpPr>
        <p:spPr>
          <a:xfrm>
            <a:off x="7924800" y="4940300"/>
            <a:ext cx="3175000" cy="9525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7874000" y="4889500"/>
            <a:ext cx="3175000" cy="952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8002389" y="5213350"/>
            <a:ext cx="3085751" cy="381000"/>
          </a:xfrm>
          <a:prstGeom prst="rect">
            <a:avLst/>
          </a:prstGeom>
          <a:noFill/>
        </p:spPr>
        <p:txBody>
          <a:bodyPr wrap="none" lIns="0" rIns="0" tIns="0" bIns="0" anchor="t">
            <a:noAutofit/>
          </a:bodyPr>
          <a:lstStyle/>
          <a:p>
            <a:pPr algn="l">
              <a:lnSpc>
                <a:spcPts val="2400"/>
              </a:lnSpc>
            </a:pPr>
            <a:r>
              <a:rPr sz="2000" b="1">
                <a:solidFill>
                  <a:srgbClr val="0A0B0C"/>
                </a:solidFill>
                <a:latin typeface="Outfit"/>
              </a:rPr>
              <a:t>A person free to disagree</a:t>
            </a:r>
          </a:p>
        </p:txBody>
      </p:sp>
      <p:pic>
        <p:nvPicPr>
          <p:cNvPr id="16" name="Label s07-11" descr="07 / 15"/>
          <p:cNvPicPr>
            <a:picLocks noChangeAspect="1"/>
          </p:cNvPicPr>
          <p:nvPr/>
        </p:nvPicPr>
        <p:blipFill>
          <a:blip r:embed="rId4"/>
          <a:stretch>
            <a:fillRect/>
          </a:stretch>
        </p:blipFill>
        <p:spPr>
          <a:xfrm>
            <a:off x="10784582" y="6299200"/>
            <a:ext cx="645418" cy="1778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pic>
        <p:nvPicPr>
          <p:cNvPr id="2" name="Label s08-00" descr="Exercise 1"/>
          <p:cNvPicPr>
            <a:picLocks noChangeAspect="1"/>
          </p:cNvPicPr>
          <p:nvPr/>
        </p:nvPicPr>
        <p:blipFill>
          <a:blip r:embed="rId2"/>
          <a:stretch>
            <a:fillRect/>
          </a:stretch>
        </p:blipFill>
        <p:spPr>
          <a:xfrm>
            <a:off x="762000" y="609600"/>
            <a:ext cx="1257300" cy="228600"/>
          </a:xfrm>
          <a:prstGeom prst="rect">
            <a:avLst/>
          </a:prstGeom>
        </p:spPr>
      </p:pic>
      <p:sp>
        <p:nvSpPr>
          <p:cNvPr id="3" name="Rectangle 2"/>
          <p:cNvSpPr/>
          <p:nvPr/>
        </p:nvSpPr>
        <p:spPr>
          <a:xfrm>
            <a:off x="2222500" y="571500"/>
            <a:ext cx="1079500" cy="3048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Label s08-02" descr="11 min"/>
          <p:cNvPicPr>
            <a:picLocks noChangeAspect="1"/>
          </p:cNvPicPr>
          <p:nvPr/>
        </p:nvPicPr>
        <p:blipFill>
          <a:blip r:embed="rId3"/>
          <a:stretch>
            <a:fillRect/>
          </a:stretch>
        </p:blipFill>
        <p:spPr>
          <a:xfrm>
            <a:off x="2410123" y="622300"/>
            <a:ext cx="704155" cy="203200"/>
          </a:xfrm>
          <a:prstGeom prst="rect">
            <a:avLst/>
          </a:prstGeom>
        </p:spPr>
      </p:pic>
      <p:sp>
        <p:nvSpPr>
          <p:cNvPr id="5" name="TextBox 4"/>
          <p:cNvSpPr txBox="1"/>
          <p:nvPr/>
        </p:nvSpPr>
        <p:spPr>
          <a:xfrm>
            <a:off x="723900" y="1054100"/>
            <a:ext cx="8358529" cy="889000"/>
          </a:xfrm>
          <a:prstGeom prst="rect">
            <a:avLst/>
          </a:prstGeom>
          <a:noFill/>
        </p:spPr>
        <p:txBody>
          <a:bodyPr wrap="none" lIns="0" rIns="0" tIns="0" bIns="0" anchor="t">
            <a:noAutofit/>
          </a:bodyPr>
          <a:lstStyle/>
          <a:p>
            <a:pPr algn="l">
              <a:lnSpc>
                <a:spcPts val="5600"/>
              </a:lnSpc>
            </a:pPr>
            <a:r>
              <a:rPr sz="5200" b="1" spc="-156">
                <a:solidFill>
                  <a:srgbClr val="FFFFFF"/>
                </a:solidFill>
                <a:latin typeface="Outfit"/>
              </a:rPr>
              <a:t>Spot what could be invented</a:t>
            </a:r>
          </a:p>
        </p:txBody>
      </p:sp>
      <p:pic>
        <p:nvPicPr>
          <p:cNvPr id="6" name="Label s08-04" descr="1"/>
          <p:cNvPicPr>
            <a:picLocks noChangeAspect="1"/>
          </p:cNvPicPr>
          <p:nvPr/>
        </p:nvPicPr>
        <p:blipFill>
          <a:blip r:embed="rId4"/>
          <a:stretch>
            <a:fillRect/>
          </a:stretch>
        </p:blipFill>
        <p:spPr>
          <a:xfrm>
            <a:off x="762000" y="2260600"/>
            <a:ext cx="201216" cy="355600"/>
          </a:xfrm>
          <a:prstGeom prst="rect">
            <a:avLst/>
          </a:prstGeom>
        </p:spPr>
      </p:pic>
      <p:sp>
        <p:nvSpPr>
          <p:cNvPr id="7" name="Rectangle 6"/>
          <p:cNvSpPr/>
          <p:nvPr/>
        </p:nvSpPr>
        <p:spPr>
          <a:xfrm>
            <a:off x="1206500" y="2286000"/>
            <a:ext cx="8890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Label s08-06" descr="2 min"/>
          <p:cNvPicPr>
            <a:picLocks noChangeAspect="1"/>
          </p:cNvPicPr>
          <p:nvPr/>
        </p:nvPicPr>
        <p:blipFill>
          <a:blip r:embed="rId5"/>
          <a:stretch>
            <a:fillRect/>
          </a:stretch>
        </p:blipFill>
        <p:spPr>
          <a:xfrm>
            <a:off x="1378545" y="2343150"/>
            <a:ext cx="544909" cy="190500"/>
          </a:xfrm>
          <a:prstGeom prst="rect">
            <a:avLst/>
          </a:prstGeom>
        </p:spPr>
      </p:pic>
      <p:sp>
        <p:nvSpPr>
          <p:cNvPr id="9" name="TextBox 8"/>
          <p:cNvSpPr txBox="1"/>
          <p:nvPr/>
        </p:nvSpPr>
        <p:spPr>
          <a:xfrm>
            <a:off x="2349500" y="2260600"/>
            <a:ext cx="9080500" cy="444500"/>
          </a:xfrm>
          <a:prstGeom prst="rect">
            <a:avLst/>
          </a:prstGeom>
          <a:noFill/>
        </p:spPr>
        <p:txBody>
          <a:bodyPr wrap="square" lIns="0" rIns="0" tIns="0" bIns="0" anchor="t">
            <a:noAutofit/>
          </a:bodyPr>
          <a:lstStyle/>
          <a:p>
            <a:pPr algn="l">
              <a:lnSpc>
                <a:spcPts val="2800"/>
              </a:lnSpc>
            </a:pPr>
            <a:r>
              <a:rPr sz="2200" b="0">
                <a:solidFill>
                  <a:srgbClr val="FFFFFF"/>
                </a:solidFill>
                <a:latin typeface="Outfit"/>
              </a:rPr>
              <a:t>Run your real task, or use an answer you already have.</a:t>
            </a:r>
          </a:p>
        </p:txBody>
      </p:sp>
      <p:pic>
        <p:nvPicPr>
          <p:cNvPr id="10" name="Label s08-08" descr="2"/>
          <p:cNvPicPr>
            <a:picLocks noChangeAspect="1"/>
          </p:cNvPicPr>
          <p:nvPr/>
        </p:nvPicPr>
        <p:blipFill>
          <a:blip r:embed="rId6"/>
          <a:stretch>
            <a:fillRect/>
          </a:stretch>
        </p:blipFill>
        <p:spPr>
          <a:xfrm>
            <a:off x="762000" y="3022600"/>
            <a:ext cx="201216" cy="355600"/>
          </a:xfrm>
          <a:prstGeom prst="rect">
            <a:avLst/>
          </a:prstGeom>
        </p:spPr>
      </p:pic>
      <p:sp>
        <p:nvSpPr>
          <p:cNvPr id="11" name="Rectangle 10"/>
          <p:cNvSpPr/>
          <p:nvPr/>
        </p:nvSpPr>
        <p:spPr>
          <a:xfrm>
            <a:off x="1206500" y="3048000"/>
            <a:ext cx="8890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Label s08-10" descr="3 min"/>
          <p:cNvPicPr>
            <a:picLocks noChangeAspect="1"/>
          </p:cNvPicPr>
          <p:nvPr/>
        </p:nvPicPr>
        <p:blipFill>
          <a:blip r:embed="rId7"/>
          <a:stretch>
            <a:fillRect/>
          </a:stretch>
        </p:blipFill>
        <p:spPr>
          <a:xfrm>
            <a:off x="1378545" y="3105150"/>
            <a:ext cx="544909" cy="190500"/>
          </a:xfrm>
          <a:prstGeom prst="rect">
            <a:avLst/>
          </a:prstGeom>
        </p:spPr>
      </p:pic>
      <p:sp>
        <p:nvSpPr>
          <p:cNvPr id="13" name="TextBox 12"/>
          <p:cNvSpPr txBox="1"/>
          <p:nvPr/>
        </p:nvSpPr>
        <p:spPr>
          <a:xfrm>
            <a:off x="2349500" y="3022600"/>
            <a:ext cx="9080500" cy="444500"/>
          </a:xfrm>
          <a:prstGeom prst="rect">
            <a:avLst/>
          </a:prstGeom>
          <a:noFill/>
        </p:spPr>
        <p:txBody>
          <a:bodyPr wrap="square" lIns="0" rIns="0" tIns="0" bIns="0" anchor="t">
            <a:noAutofit/>
          </a:bodyPr>
          <a:lstStyle/>
          <a:p>
            <a:pPr algn="l">
              <a:lnSpc>
                <a:spcPts val="2800"/>
              </a:lnSpc>
            </a:pPr>
            <a:r>
              <a:rPr sz="2200" b="0">
                <a:solidFill>
                  <a:srgbClr val="FFFFFF"/>
                </a:solidFill>
                <a:latin typeface="Outfit"/>
              </a:rPr>
              <a:t>Underline every name, number, date, quote, source and link.</a:t>
            </a:r>
          </a:p>
        </p:txBody>
      </p:sp>
      <p:pic>
        <p:nvPicPr>
          <p:cNvPr id="14" name="Label s08-12" descr="3"/>
          <p:cNvPicPr>
            <a:picLocks noChangeAspect="1"/>
          </p:cNvPicPr>
          <p:nvPr/>
        </p:nvPicPr>
        <p:blipFill>
          <a:blip r:embed="rId8"/>
          <a:stretch>
            <a:fillRect/>
          </a:stretch>
        </p:blipFill>
        <p:spPr>
          <a:xfrm>
            <a:off x="762000" y="3784600"/>
            <a:ext cx="201216" cy="355600"/>
          </a:xfrm>
          <a:prstGeom prst="rect">
            <a:avLst/>
          </a:prstGeom>
        </p:spPr>
      </p:pic>
      <p:sp>
        <p:nvSpPr>
          <p:cNvPr id="15" name="Rectangle 14"/>
          <p:cNvSpPr/>
          <p:nvPr/>
        </p:nvSpPr>
        <p:spPr>
          <a:xfrm>
            <a:off x="1206500" y="3810000"/>
            <a:ext cx="8890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Label s08-14" descr="2 min"/>
          <p:cNvPicPr>
            <a:picLocks noChangeAspect="1"/>
          </p:cNvPicPr>
          <p:nvPr/>
        </p:nvPicPr>
        <p:blipFill>
          <a:blip r:embed="rId5"/>
          <a:stretch>
            <a:fillRect/>
          </a:stretch>
        </p:blipFill>
        <p:spPr>
          <a:xfrm>
            <a:off x="1378545" y="3867150"/>
            <a:ext cx="544909" cy="190500"/>
          </a:xfrm>
          <a:prstGeom prst="rect">
            <a:avLst/>
          </a:prstGeom>
        </p:spPr>
      </p:pic>
      <p:sp>
        <p:nvSpPr>
          <p:cNvPr id="17" name="TextBox 16"/>
          <p:cNvSpPr txBox="1"/>
          <p:nvPr/>
        </p:nvSpPr>
        <p:spPr>
          <a:xfrm>
            <a:off x="2349500" y="3784600"/>
            <a:ext cx="9080500" cy="444500"/>
          </a:xfrm>
          <a:prstGeom prst="rect">
            <a:avLst/>
          </a:prstGeom>
          <a:noFill/>
        </p:spPr>
        <p:txBody>
          <a:bodyPr wrap="square" lIns="0" rIns="0" tIns="0" bIns="0" anchor="t">
            <a:noAutofit/>
          </a:bodyPr>
          <a:lstStyle/>
          <a:p>
            <a:pPr algn="l">
              <a:lnSpc>
                <a:spcPts val="2800"/>
              </a:lnSpc>
            </a:pPr>
            <a:r>
              <a:rPr sz="2200" b="0">
                <a:solidFill>
                  <a:srgbClr val="FFFFFF"/>
                </a:solidFill>
                <a:latin typeface="Outfit"/>
              </a:rPr>
              <a:t>Mark each one. K: I know it's right. S: I know the source. ?: I can't tell.</a:t>
            </a:r>
          </a:p>
        </p:txBody>
      </p:sp>
      <p:pic>
        <p:nvPicPr>
          <p:cNvPr id="18" name="Label s08-16" descr="4"/>
          <p:cNvPicPr>
            <a:picLocks noChangeAspect="1"/>
          </p:cNvPicPr>
          <p:nvPr/>
        </p:nvPicPr>
        <p:blipFill>
          <a:blip r:embed="rId9"/>
          <a:stretch>
            <a:fillRect/>
          </a:stretch>
        </p:blipFill>
        <p:spPr>
          <a:xfrm>
            <a:off x="762000" y="4546600"/>
            <a:ext cx="201216" cy="355600"/>
          </a:xfrm>
          <a:prstGeom prst="rect">
            <a:avLst/>
          </a:prstGeom>
        </p:spPr>
      </p:pic>
      <p:sp>
        <p:nvSpPr>
          <p:cNvPr id="19" name="Rectangle 18"/>
          <p:cNvSpPr/>
          <p:nvPr/>
        </p:nvSpPr>
        <p:spPr>
          <a:xfrm>
            <a:off x="1206500" y="4572000"/>
            <a:ext cx="8890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Label s08-18" descr="3 min"/>
          <p:cNvPicPr>
            <a:picLocks noChangeAspect="1"/>
          </p:cNvPicPr>
          <p:nvPr/>
        </p:nvPicPr>
        <p:blipFill>
          <a:blip r:embed="rId7"/>
          <a:stretch>
            <a:fillRect/>
          </a:stretch>
        </p:blipFill>
        <p:spPr>
          <a:xfrm>
            <a:off x="1378545" y="4629150"/>
            <a:ext cx="544909" cy="190500"/>
          </a:xfrm>
          <a:prstGeom prst="rect">
            <a:avLst/>
          </a:prstGeom>
        </p:spPr>
      </p:pic>
      <p:sp>
        <p:nvSpPr>
          <p:cNvPr id="21" name="TextBox 20"/>
          <p:cNvSpPr txBox="1"/>
          <p:nvPr/>
        </p:nvSpPr>
        <p:spPr>
          <a:xfrm>
            <a:off x="2349500" y="4546600"/>
            <a:ext cx="9080500" cy="444500"/>
          </a:xfrm>
          <a:prstGeom prst="rect">
            <a:avLst/>
          </a:prstGeom>
          <a:noFill/>
        </p:spPr>
        <p:txBody>
          <a:bodyPr wrap="square" lIns="0" rIns="0" tIns="0" bIns="0" anchor="t">
            <a:noAutofit/>
          </a:bodyPr>
          <a:lstStyle/>
          <a:p>
            <a:pPr algn="l">
              <a:lnSpc>
                <a:spcPts val="2800"/>
              </a:lnSpc>
            </a:pPr>
            <a:r>
              <a:rPr sz="2200" b="0">
                <a:solidFill>
                  <a:srgbClr val="FFFFFF"/>
                </a:solidFill>
                <a:latin typeface="Outfit"/>
              </a:rPr>
              <a:t>Check the two that would hurt most if wrong, outside the chat.</a:t>
            </a:r>
          </a:p>
        </p:txBody>
      </p:sp>
      <p:pic>
        <p:nvPicPr>
          <p:cNvPr id="22" name="Label s08-20" descr="5"/>
          <p:cNvPicPr>
            <a:picLocks noChangeAspect="1"/>
          </p:cNvPicPr>
          <p:nvPr/>
        </p:nvPicPr>
        <p:blipFill>
          <a:blip r:embed="rId10"/>
          <a:stretch>
            <a:fillRect/>
          </a:stretch>
        </p:blipFill>
        <p:spPr>
          <a:xfrm>
            <a:off x="762000" y="5308600"/>
            <a:ext cx="201216" cy="355600"/>
          </a:xfrm>
          <a:prstGeom prst="rect">
            <a:avLst/>
          </a:prstGeom>
        </p:spPr>
      </p:pic>
      <p:sp>
        <p:nvSpPr>
          <p:cNvPr id="23" name="Rectangle 22"/>
          <p:cNvSpPr/>
          <p:nvPr/>
        </p:nvSpPr>
        <p:spPr>
          <a:xfrm>
            <a:off x="1206500" y="5334000"/>
            <a:ext cx="8890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Label s08-22" descr="1 min"/>
          <p:cNvPicPr>
            <a:picLocks noChangeAspect="1"/>
          </p:cNvPicPr>
          <p:nvPr/>
        </p:nvPicPr>
        <p:blipFill>
          <a:blip r:embed="rId11"/>
          <a:stretch>
            <a:fillRect/>
          </a:stretch>
        </p:blipFill>
        <p:spPr>
          <a:xfrm>
            <a:off x="1378545" y="5391150"/>
            <a:ext cx="544909" cy="190500"/>
          </a:xfrm>
          <a:prstGeom prst="rect">
            <a:avLst/>
          </a:prstGeom>
        </p:spPr>
      </p:pic>
      <p:sp>
        <p:nvSpPr>
          <p:cNvPr id="25" name="TextBox 24"/>
          <p:cNvSpPr txBox="1"/>
          <p:nvPr/>
        </p:nvSpPr>
        <p:spPr>
          <a:xfrm>
            <a:off x="2349500" y="5308600"/>
            <a:ext cx="9080500" cy="444500"/>
          </a:xfrm>
          <a:prstGeom prst="rect">
            <a:avLst/>
          </a:prstGeom>
          <a:noFill/>
        </p:spPr>
        <p:txBody>
          <a:bodyPr wrap="square" lIns="0" rIns="0" tIns="0" bIns="0" anchor="t">
            <a:noAutofit/>
          </a:bodyPr>
          <a:lstStyle/>
          <a:p>
            <a:pPr algn="l">
              <a:lnSpc>
                <a:spcPts val="2800"/>
              </a:lnSpc>
            </a:pPr>
            <a:r>
              <a:rPr sz="2200" b="0">
                <a:solidFill>
                  <a:srgbClr val="FFFFFF"/>
                </a:solidFill>
                <a:latin typeface="Outfit"/>
              </a:rPr>
              <a:t>Tell your neighbour one thing you found.</a:t>
            </a:r>
          </a:p>
        </p:txBody>
      </p:sp>
      <p:sp>
        <p:nvSpPr>
          <p:cNvPr id="26" name="TextBox 25"/>
          <p:cNvSpPr txBox="1"/>
          <p:nvPr/>
        </p:nvSpPr>
        <p:spPr>
          <a:xfrm>
            <a:off x="762000" y="6096000"/>
            <a:ext cx="8255000" cy="349250"/>
          </a:xfrm>
          <a:prstGeom prst="rect">
            <a:avLst/>
          </a:prstGeom>
          <a:noFill/>
        </p:spPr>
        <p:txBody>
          <a:bodyPr wrap="square" lIns="0" rIns="0" tIns="0" bIns="0" anchor="t">
            <a:noAutofit/>
          </a:bodyPr>
          <a:lstStyle/>
          <a:p>
            <a:pPr algn="l">
              <a:lnSpc>
                <a:spcPts val="2200"/>
              </a:lnSpc>
            </a:pPr>
            <a:r>
              <a:rPr sz="1700" b="0">
                <a:solidFill>
                  <a:srgbClr val="FFFFFF"/>
                </a:solidFill>
                <a:latin typeface="Outfit"/>
              </a:rPr>
              <a:t>Don't ask the AI to check itself. Go to the source.</a:t>
            </a:r>
          </a:p>
        </p:txBody>
      </p:sp>
      <p:pic>
        <p:nvPicPr>
          <p:cNvPr id="27" name="Label s08-25" descr="08 / 15"/>
          <p:cNvPicPr>
            <a:picLocks noChangeAspect="1"/>
          </p:cNvPicPr>
          <p:nvPr/>
        </p:nvPicPr>
        <p:blipFill>
          <a:blip r:embed="rId12"/>
          <a:stretch>
            <a:fillRect/>
          </a:stretch>
        </p:blipFill>
        <p:spPr>
          <a:xfrm>
            <a:off x="10784582" y="6299200"/>
            <a:ext cx="645418" cy="1778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pic>
        <p:nvPicPr>
          <p:cNvPr id="2" name="Label s09-00" descr="Exercise 2"/>
          <p:cNvPicPr>
            <a:picLocks noChangeAspect="1"/>
          </p:cNvPicPr>
          <p:nvPr/>
        </p:nvPicPr>
        <p:blipFill>
          <a:blip r:embed="rId2"/>
          <a:stretch>
            <a:fillRect/>
          </a:stretch>
        </p:blipFill>
        <p:spPr>
          <a:xfrm>
            <a:off x="762000" y="609600"/>
            <a:ext cx="1257300" cy="228600"/>
          </a:xfrm>
          <a:prstGeom prst="rect">
            <a:avLst/>
          </a:prstGeom>
        </p:spPr>
      </p:pic>
      <p:sp>
        <p:nvSpPr>
          <p:cNvPr id="3" name="Rectangle 2"/>
          <p:cNvSpPr/>
          <p:nvPr/>
        </p:nvSpPr>
        <p:spPr>
          <a:xfrm>
            <a:off x="2222500" y="571500"/>
            <a:ext cx="1079500" cy="3048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Label s09-02" descr="10 min"/>
          <p:cNvPicPr>
            <a:picLocks noChangeAspect="1"/>
          </p:cNvPicPr>
          <p:nvPr/>
        </p:nvPicPr>
        <p:blipFill>
          <a:blip r:embed="rId3"/>
          <a:stretch>
            <a:fillRect/>
          </a:stretch>
        </p:blipFill>
        <p:spPr>
          <a:xfrm>
            <a:off x="2410123" y="622300"/>
            <a:ext cx="704155" cy="203200"/>
          </a:xfrm>
          <a:prstGeom prst="rect">
            <a:avLst/>
          </a:prstGeom>
        </p:spPr>
      </p:pic>
      <p:sp>
        <p:nvSpPr>
          <p:cNvPr id="5" name="TextBox 4"/>
          <p:cNvSpPr txBox="1"/>
          <p:nvPr/>
        </p:nvSpPr>
        <p:spPr>
          <a:xfrm>
            <a:off x="723900" y="1054100"/>
            <a:ext cx="10583148" cy="889000"/>
          </a:xfrm>
          <a:prstGeom prst="rect">
            <a:avLst/>
          </a:prstGeom>
          <a:noFill/>
        </p:spPr>
        <p:txBody>
          <a:bodyPr wrap="none" lIns="0" rIns="0" tIns="0" bIns="0" anchor="t">
            <a:noAutofit/>
          </a:bodyPr>
          <a:lstStyle/>
          <a:p>
            <a:pPr algn="l">
              <a:lnSpc>
                <a:spcPts val="5600"/>
              </a:lnSpc>
            </a:pPr>
            <a:r>
              <a:rPr sz="5200" b="1" spc="-156">
                <a:solidFill>
                  <a:srgbClr val="FFFFFF"/>
                </a:solidFill>
                <a:latin typeface="Outfit"/>
              </a:rPr>
              <a:t>Check a summary against its source</a:t>
            </a:r>
          </a:p>
        </p:txBody>
      </p:sp>
      <p:sp>
        <p:nvSpPr>
          <p:cNvPr id="6" name="Rectangle 5"/>
          <p:cNvSpPr/>
          <p:nvPr/>
        </p:nvSpPr>
        <p:spPr>
          <a:xfrm>
            <a:off x="812800" y="2311400"/>
            <a:ext cx="3302000" cy="14605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762000" y="2260600"/>
            <a:ext cx="3302000" cy="1460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Label s09-05" descr="M"/>
          <p:cNvPicPr>
            <a:picLocks noChangeAspect="1"/>
          </p:cNvPicPr>
          <p:nvPr/>
        </p:nvPicPr>
        <p:blipFill>
          <a:blip r:embed="rId4"/>
          <a:stretch>
            <a:fillRect/>
          </a:stretch>
        </p:blipFill>
        <p:spPr>
          <a:xfrm>
            <a:off x="990600" y="2438400"/>
            <a:ext cx="402431" cy="635000"/>
          </a:xfrm>
          <a:prstGeom prst="rect">
            <a:avLst/>
          </a:prstGeom>
        </p:spPr>
      </p:pic>
      <p:pic>
        <p:nvPicPr>
          <p:cNvPr id="9" name="Label s09-06" descr="What's missing?"/>
          <p:cNvPicPr>
            <a:picLocks noChangeAspect="1"/>
          </p:cNvPicPr>
          <p:nvPr/>
        </p:nvPicPr>
        <p:blipFill>
          <a:blip r:embed="rId5"/>
          <a:stretch>
            <a:fillRect/>
          </a:stretch>
        </p:blipFill>
        <p:spPr>
          <a:xfrm>
            <a:off x="990600" y="3238500"/>
            <a:ext cx="2137470" cy="254000"/>
          </a:xfrm>
          <a:prstGeom prst="rect">
            <a:avLst/>
          </a:prstGeom>
        </p:spPr>
      </p:pic>
      <p:sp>
        <p:nvSpPr>
          <p:cNvPr id="10" name="Rectangle 9"/>
          <p:cNvSpPr/>
          <p:nvPr/>
        </p:nvSpPr>
        <p:spPr>
          <a:xfrm>
            <a:off x="4495800" y="2311400"/>
            <a:ext cx="3302000" cy="14605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4445000" y="2260600"/>
            <a:ext cx="3302000" cy="1460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Label s09-08" descr="C"/>
          <p:cNvPicPr>
            <a:picLocks noChangeAspect="1"/>
          </p:cNvPicPr>
          <p:nvPr/>
        </p:nvPicPr>
        <p:blipFill>
          <a:blip r:embed="rId6"/>
          <a:stretch>
            <a:fillRect/>
          </a:stretch>
        </p:blipFill>
        <p:spPr>
          <a:xfrm>
            <a:off x="4673600" y="2438400"/>
            <a:ext cx="402431" cy="635000"/>
          </a:xfrm>
          <a:prstGeom prst="rect">
            <a:avLst/>
          </a:prstGeom>
        </p:spPr>
      </p:pic>
      <p:pic>
        <p:nvPicPr>
          <p:cNvPr id="13" name="Label s09-09" descr="What's changed?"/>
          <p:cNvPicPr>
            <a:picLocks noChangeAspect="1"/>
          </p:cNvPicPr>
          <p:nvPr/>
        </p:nvPicPr>
        <p:blipFill>
          <a:blip r:embed="rId7"/>
          <a:stretch>
            <a:fillRect/>
          </a:stretch>
        </p:blipFill>
        <p:spPr>
          <a:xfrm>
            <a:off x="4673600" y="3238500"/>
            <a:ext cx="2137470" cy="254000"/>
          </a:xfrm>
          <a:prstGeom prst="rect">
            <a:avLst/>
          </a:prstGeom>
        </p:spPr>
      </p:pic>
      <p:sp>
        <p:nvSpPr>
          <p:cNvPr id="14" name="Rectangle 13"/>
          <p:cNvSpPr/>
          <p:nvPr/>
        </p:nvSpPr>
        <p:spPr>
          <a:xfrm>
            <a:off x="8178800" y="2311400"/>
            <a:ext cx="3302000" cy="14605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8128000" y="2260600"/>
            <a:ext cx="3302000" cy="14605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Label s09-11" descr="A"/>
          <p:cNvPicPr>
            <a:picLocks noChangeAspect="1"/>
          </p:cNvPicPr>
          <p:nvPr/>
        </p:nvPicPr>
        <p:blipFill>
          <a:blip r:embed="rId8"/>
          <a:stretch>
            <a:fillRect/>
          </a:stretch>
        </p:blipFill>
        <p:spPr>
          <a:xfrm>
            <a:off x="8356600" y="2438400"/>
            <a:ext cx="402431" cy="635000"/>
          </a:xfrm>
          <a:prstGeom prst="rect">
            <a:avLst/>
          </a:prstGeom>
        </p:spPr>
      </p:pic>
      <p:pic>
        <p:nvPicPr>
          <p:cNvPr id="17" name="Label s09-12" descr="What's added?"/>
          <p:cNvPicPr>
            <a:picLocks noChangeAspect="1"/>
          </p:cNvPicPr>
          <p:nvPr/>
        </p:nvPicPr>
        <p:blipFill>
          <a:blip r:embed="rId9"/>
          <a:stretch>
            <a:fillRect/>
          </a:stretch>
        </p:blipFill>
        <p:spPr>
          <a:xfrm>
            <a:off x="8356600" y="3238500"/>
            <a:ext cx="1852513" cy="254000"/>
          </a:xfrm>
          <a:prstGeom prst="rect">
            <a:avLst/>
          </a:prstGeom>
        </p:spPr>
      </p:pic>
      <p:pic>
        <p:nvPicPr>
          <p:cNvPr id="18" name="Label s09-13" descr="1"/>
          <p:cNvPicPr>
            <a:picLocks noChangeAspect="1"/>
          </p:cNvPicPr>
          <p:nvPr/>
        </p:nvPicPr>
        <p:blipFill>
          <a:blip r:embed="rId10"/>
          <a:stretch>
            <a:fillRect/>
          </a:stretch>
        </p:blipFill>
        <p:spPr>
          <a:xfrm>
            <a:off x="762000" y="4127500"/>
            <a:ext cx="167680" cy="304800"/>
          </a:xfrm>
          <a:prstGeom prst="rect">
            <a:avLst/>
          </a:prstGeom>
        </p:spPr>
      </p:pic>
      <p:sp>
        <p:nvSpPr>
          <p:cNvPr id="19" name="Rectangle 18"/>
          <p:cNvSpPr/>
          <p:nvPr/>
        </p:nvSpPr>
        <p:spPr>
          <a:xfrm>
            <a:off x="1143000" y="4140200"/>
            <a:ext cx="889000" cy="279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Label s09-15" descr="2 min"/>
          <p:cNvPicPr>
            <a:picLocks noChangeAspect="1"/>
          </p:cNvPicPr>
          <p:nvPr/>
        </p:nvPicPr>
        <p:blipFill>
          <a:blip r:embed="rId11"/>
          <a:stretch>
            <a:fillRect/>
          </a:stretch>
        </p:blipFill>
        <p:spPr>
          <a:xfrm>
            <a:off x="1335980" y="4191000"/>
            <a:ext cx="502940" cy="177800"/>
          </a:xfrm>
          <a:prstGeom prst="rect">
            <a:avLst/>
          </a:prstGeom>
        </p:spPr>
      </p:pic>
      <p:sp>
        <p:nvSpPr>
          <p:cNvPr id="21" name="TextBox 20"/>
          <p:cNvSpPr txBox="1"/>
          <p:nvPr/>
        </p:nvSpPr>
        <p:spPr>
          <a:xfrm>
            <a:off x="2260600" y="4127500"/>
            <a:ext cx="9144000" cy="381000"/>
          </a:xfrm>
          <a:prstGeom prst="rect">
            <a:avLst/>
          </a:prstGeom>
          <a:noFill/>
        </p:spPr>
        <p:txBody>
          <a:bodyPr wrap="square" lIns="0" rIns="0" tIns="0" bIns="0" anchor="t">
            <a:noAutofit/>
          </a:bodyPr>
          <a:lstStyle/>
          <a:p>
            <a:pPr algn="l">
              <a:lnSpc>
                <a:spcPts val="2400"/>
              </a:lnSpc>
            </a:pPr>
            <a:r>
              <a:rPr sz="1900" b="0">
                <a:solidFill>
                  <a:srgbClr val="FFFFFF"/>
                </a:solidFill>
                <a:latin typeface="Outfit"/>
              </a:rPr>
              <a:t>Get a summary of a document you're allowed to share, or use practice sheet 1.</a:t>
            </a:r>
          </a:p>
        </p:txBody>
      </p:sp>
      <p:pic>
        <p:nvPicPr>
          <p:cNvPr id="22" name="Label s09-17" descr="2"/>
          <p:cNvPicPr>
            <a:picLocks noChangeAspect="1"/>
          </p:cNvPicPr>
          <p:nvPr/>
        </p:nvPicPr>
        <p:blipFill>
          <a:blip r:embed="rId12"/>
          <a:stretch>
            <a:fillRect/>
          </a:stretch>
        </p:blipFill>
        <p:spPr>
          <a:xfrm>
            <a:off x="762000" y="4660900"/>
            <a:ext cx="167680" cy="304800"/>
          </a:xfrm>
          <a:prstGeom prst="rect">
            <a:avLst/>
          </a:prstGeom>
        </p:spPr>
      </p:pic>
      <p:sp>
        <p:nvSpPr>
          <p:cNvPr id="23" name="Rectangle 22"/>
          <p:cNvSpPr/>
          <p:nvPr/>
        </p:nvSpPr>
        <p:spPr>
          <a:xfrm>
            <a:off x="1143000" y="4673600"/>
            <a:ext cx="889000" cy="279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Label s09-19" descr="5 min"/>
          <p:cNvPicPr>
            <a:picLocks noChangeAspect="1"/>
          </p:cNvPicPr>
          <p:nvPr/>
        </p:nvPicPr>
        <p:blipFill>
          <a:blip r:embed="rId13"/>
          <a:stretch>
            <a:fillRect/>
          </a:stretch>
        </p:blipFill>
        <p:spPr>
          <a:xfrm>
            <a:off x="1335980" y="4724400"/>
            <a:ext cx="502940" cy="177800"/>
          </a:xfrm>
          <a:prstGeom prst="rect">
            <a:avLst/>
          </a:prstGeom>
        </p:spPr>
      </p:pic>
      <p:sp>
        <p:nvSpPr>
          <p:cNvPr id="25" name="TextBox 24"/>
          <p:cNvSpPr txBox="1"/>
          <p:nvPr/>
        </p:nvSpPr>
        <p:spPr>
          <a:xfrm>
            <a:off x="2260600" y="4660900"/>
            <a:ext cx="9144000" cy="381000"/>
          </a:xfrm>
          <a:prstGeom prst="rect">
            <a:avLst/>
          </a:prstGeom>
          <a:noFill/>
        </p:spPr>
        <p:txBody>
          <a:bodyPr wrap="square" lIns="0" rIns="0" tIns="0" bIns="0" anchor="t">
            <a:noAutofit/>
          </a:bodyPr>
          <a:lstStyle/>
          <a:p>
            <a:pPr algn="l">
              <a:lnSpc>
                <a:spcPts val="2400"/>
              </a:lnSpc>
            </a:pPr>
            <a:r>
              <a:rPr sz="1900" b="0">
                <a:solidFill>
                  <a:srgbClr val="FFFFFF"/>
                </a:solidFill>
                <a:latin typeface="Outfit"/>
              </a:rPr>
              <a:t>Read it beside the source. Mark each difference M, C or A.</a:t>
            </a:r>
          </a:p>
        </p:txBody>
      </p:sp>
      <p:pic>
        <p:nvPicPr>
          <p:cNvPr id="26" name="Label s09-21" descr="3"/>
          <p:cNvPicPr>
            <a:picLocks noChangeAspect="1"/>
          </p:cNvPicPr>
          <p:nvPr/>
        </p:nvPicPr>
        <p:blipFill>
          <a:blip r:embed="rId14"/>
          <a:stretch>
            <a:fillRect/>
          </a:stretch>
        </p:blipFill>
        <p:spPr>
          <a:xfrm>
            <a:off x="762000" y="5194300"/>
            <a:ext cx="167680" cy="304800"/>
          </a:xfrm>
          <a:prstGeom prst="rect">
            <a:avLst/>
          </a:prstGeom>
        </p:spPr>
      </p:pic>
      <p:sp>
        <p:nvSpPr>
          <p:cNvPr id="27" name="Rectangle 26"/>
          <p:cNvSpPr/>
          <p:nvPr/>
        </p:nvSpPr>
        <p:spPr>
          <a:xfrm>
            <a:off x="1143000" y="5207000"/>
            <a:ext cx="889000" cy="279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Label s09-23" descr="3 min"/>
          <p:cNvPicPr>
            <a:picLocks noChangeAspect="1"/>
          </p:cNvPicPr>
          <p:nvPr/>
        </p:nvPicPr>
        <p:blipFill>
          <a:blip r:embed="rId15"/>
          <a:stretch>
            <a:fillRect/>
          </a:stretch>
        </p:blipFill>
        <p:spPr>
          <a:xfrm>
            <a:off x="1335980" y="5257800"/>
            <a:ext cx="502940" cy="177800"/>
          </a:xfrm>
          <a:prstGeom prst="rect">
            <a:avLst/>
          </a:prstGeom>
        </p:spPr>
      </p:pic>
      <p:sp>
        <p:nvSpPr>
          <p:cNvPr id="29" name="TextBox 28"/>
          <p:cNvSpPr txBox="1"/>
          <p:nvPr/>
        </p:nvSpPr>
        <p:spPr>
          <a:xfrm>
            <a:off x="2260600" y="5194300"/>
            <a:ext cx="9144000" cy="685800"/>
          </a:xfrm>
          <a:prstGeom prst="rect">
            <a:avLst/>
          </a:prstGeom>
          <a:noFill/>
        </p:spPr>
        <p:txBody>
          <a:bodyPr wrap="square" lIns="0" rIns="0" tIns="0" bIns="0" anchor="t">
            <a:noAutofit/>
          </a:bodyPr>
          <a:lstStyle/>
          <a:p>
            <a:pPr algn="l">
              <a:lnSpc>
                <a:spcPts val="2400"/>
              </a:lnSpc>
            </a:pPr>
            <a:r>
              <a:rPr sz="1900" b="0">
                <a:solidFill>
                  <a:srgbClr val="FFFFFF"/>
                </a:solidFill>
                <a:latin typeface="Outfit"/>
              </a:rPr>
              <a:t>Rewrite the sentence that would cause the most trouble. Compare with your neighbour.</a:t>
            </a:r>
          </a:p>
        </p:txBody>
      </p:sp>
      <p:sp>
        <p:nvSpPr>
          <p:cNvPr id="30" name="TextBox 29"/>
          <p:cNvSpPr txBox="1"/>
          <p:nvPr/>
        </p:nvSpPr>
        <p:spPr>
          <a:xfrm>
            <a:off x="762000" y="6096000"/>
            <a:ext cx="9525000" cy="349250"/>
          </a:xfrm>
          <a:prstGeom prst="rect">
            <a:avLst/>
          </a:prstGeom>
          <a:noFill/>
        </p:spPr>
        <p:txBody>
          <a:bodyPr wrap="square" lIns="0" rIns="0" tIns="0" bIns="0" anchor="t">
            <a:noAutofit/>
          </a:bodyPr>
          <a:lstStyle/>
          <a:p>
            <a:pPr algn="l">
              <a:lnSpc>
                <a:spcPts val="2200"/>
              </a:lnSpc>
            </a:pPr>
            <a:r>
              <a:rPr sz="1700" b="0">
                <a:solidFill>
                  <a:srgbClr val="FFFFFF"/>
                </a:solidFill>
                <a:latin typeface="Outfit"/>
              </a:rPr>
              <a:t>Teams that work with numbers: use practice sheet 4.</a:t>
            </a:r>
          </a:p>
        </p:txBody>
      </p:sp>
      <p:pic>
        <p:nvPicPr>
          <p:cNvPr id="31" name="Label s09-26" descr="09 / 15"/>
          <p:cNvPicPr>
            <a:picLocks noChangeAspect="1"/>
          </p:cNvPicPr>
          <p:nvPr/>
        </p:nvPicPr>
        <p:blipFill>
          <a:blip r:embed="rId16"/>
          <a:stretch>
            <a:fillRect/>
          </a:stretch>
        </p:blipFill>
        <p:spPr>
          <a:xfrm>
            <a:off x="10784582" y="6299200"/>
            <a:ext cx="645418" cy="1778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Label s10-00" descr="September 2026"/>
          <p:cNvPicPr>
            <a:picLocks noChangeAspect="1"/>
          </p:cNvPicPr>
          <p:nvPr/>
        </p:nvPicPr>
        <p:blipFill>
          <a:blip r:embed="rId2"/>
          <a:stretch>
            <a:fillRect/>
          </a:stretch>
        </p:blipFill>
        <p:spPr>
          <a:xfrm>
            <a:off x="762000" y="609600"/>
            <a:ext cx="1525588" cy="203200"/>
          </a:xfrm>
          <a:prstGeom prst="rect">
            <a:avLst/>
          </a:prstGeom>
        </p:spPr>
      </p:pic>
      <p:sp>
        <p:nvSpPr>
          <p:cNvPr id="3" name="TextBox 2"/>
          <p:cNvSpPr txBox="1"/>
          <p:nvPr/>
        </p:nvSpPr>
        <p:spPr>
          <a:xfrm>
            <a:off x="762000" y="990600"/>
            <a:ext cx="6477000" cy="1196975"/>
          </a:xfrm>
          <a:prstGeom prst="rect">
            <a:avLst/>
          </a:prstGeom>
          <a:noFill/>
        </p:spPr>
        <p:txBody>
          <a:bodyPr wrap="square" lIns="0" rIns="0" tIns="0" bIns="0" anchor="t">
            <a:noAutofit/>
          </a:bodyPr>
          <a:lstStyle/>
          <a:p>
            <a:pPr algn="l">
              <a:lnSpc>
                <a:spcPts val="2900"/>
              </a:lnSpc>
            </a:pPr>
            <a:r>
              <a:rPr sz="2300" b="0">
                <a:solidFill>
                  <a:srgbClr val="0A0B0C"/>
                </a:solidFill>
                <a:latin typeface="Outfit"/>
              </a:rPr>
              <a:t>An AI turned OpenAI's proof on a famous problem about how water flows into code a computer can check, and the check passed.</a:t>
            </a:r>
          </a:p>
        </p:txBody>
      </p:sp>
      <p:sp>
        <p:nvSpPr>
          <p:cNvPr id="4" name="TextBox 3"/>
          <p:cNvSpPr txBox="1"/>
          <p:nvPr/>
        </p:nvSpPr>
        <p:spPr>
          <a:xfrm>
            <a:off x="762000" y="2654300"/>
            <a:ext cx="6858000" cy="1196975"/>
          </a:xfrm>
          <a:prstGeom prst="rect">
            <a:avLst/>
          </a:prstGeom>
          <a:noFill/>
        </p:spPr>
        <p:txBody>
          <a:bodyPr wrap="square" lIns="0" rIns="0" tIns="0" bIns="0" anchor="t">
            <a:noAutofit/>
          </a:bodyPr>
          <a:lstStyle/>
          <a:p>
            <a:pPr algn="l">
              <a:lnSpc>
                <a:spcPts val="2900"/>
              </a:lnSpc>
            </a:pPr>
            <a:r>
              <a:rPr sz="2300" b="1">
                <a:solidFill>
                  <a:srgbClr val="0A0B0C"/>
                </a:solidFill>
                <a:latin typeface="Outfit"/>
              </a:rPr>
              <a:t>So three mathematicians laid that proof's code beside its paper, to see if the two matched. They didn't.</a:t>
            </a:r>
          </a:p>
        </p:txBody>
      </p:sp>
      <p:sp>
        <p:nvSpPr>
          <p:cNvPr id="5" name="TextBox 4"/>
          <p:cNvSpPr txBox="1"/>
          <p:nvPr/>
        </p:nvSpPr>
        <p:spPr>
          <a:xfrm>
            <a:off x="762000" y="3949700"/>
            <a:ext cx="6477000" cy="990600"/>
          </a:xfrm>
          <a:prstGeom prst="rect">
            <a:avLst/>
          </a:prstGeom>
          <a:noFill/>
        </p:spPr>
        <p:txBody>
          <a:bodyPr wrap="square" lIns="0" rIns="0" tIns="0" bIns="0" anchor="t">
            <a:noAutofit/>
          </a:bodyPr>
          <a:lstStyle/>
          <a:p>
            <a:pPr algn="l">
              <a:lnSpc>
                <a:spcPts val="2400"/>
              </a:lnSpc>
            </a:pPr>
            <a:r>
              <a:rPr sz="1800" b="0">
                <a:solidFill>
                  <a:srgbClr val="4B5057"/>
                </a:solidFill>
                <a:latin typeface="Outfit"/>
              </a:rPr>
              <a:t>In at least two places, the code went its own way. They're not saying the written proof is wrong, only that the pass can't tell you if it's right.</a:t>
            </a:r>
          </a:p>
        </p:txBody>
      </p:sp>
      <p:sp>
        <p:nvSpPr>
          <p:cNvPr id="6" name="Rectangle 5"/>
          <p:cNvSpPr/>
          <p:nvPr/>
        </p:nvSpPr>
        <p:spPr>
          <a:xfrm>
            <a:off x="7988300" y="1257300"/>
            <a:ext cx="1587500" cy="2413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7937500" y="1206500"/>
            <a:ext cx="1587500" cy="2413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Label s10-05" descr="Code"/>
          <p:cNvPicPr>
            <a:picLocks noChangeAspect="1"/>
          </p:cNvPicPr>
          <p:nvPr/>
        </p:nvPicPr>
        <p:blipFill>
          <a:blip r:embed="rId3"/>
          <a:stretch>
            <a:fillRect/>
          </a:stretch>
        </p:blipFill>
        <p:spPr>
          <a:xfrm>
            <a:off x="8115300" y="1358900"/>
            <a:ext cx="435868" cy="203200"/>
          </a:xfrm>
          <a:prstGeom prst="rect">
            <a:avLst/>
          </a:prstGeom>
        </p:spPr>
      </p:pic>
      <p:sp>
        <p:nvSpPr>
          <p:cNvPr id="9" name="Rectangle 8"/>
          <p:cNvSpPr/>
          <p:nvPr/>
        </p:nvSpPr>
        <p:spPr>
          <a:xfrm>
            <a:off x="8115300" y="1714500"/>
            <a:ext cx="1206500" cy="7620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Rectangle 9"/>
          <p:cNvSpPr/>
          <p:nvPr/>
        </p:nvSpPr>
        <p:spPr>
          <a:xfrm>
            <a:off x="8115300" y="1930400"/>
            <a:ext cx="10160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8115300" y="2146300"/>
            <a:ext cx="1231900" cy="762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ectangle 11"/>
          <p:cNvSpPr/>
          <p:nvPr/>
        </p:nvSpPr>
        <p:spPr>
          <a:xfrm>
            <a:off x="8115300" y="2362200"/>
            <a:ext cx="8890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8115300" y="2578100"/>
            <a:ext cx="11430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ectangle 13"/>
          <p:cNvSpPr/>
          <p:nvPr/>
        </p:nvSpPr>
        <p:spPr>
          <a:xfrm>
            <a:off x="8115300" y="2794000"/>
            <a:ext cx="762000" cy="762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8115300" y="3175000"/>
            <a:ext cx="952500" cy="279400"/>
          </a:xfrm>
          <a:prstGeom prst="rect">
            <a:avLst/>
          </a:prstGeom>
          <a:solidFill>
            <a:srgbClr val="1F5F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Label s10-13" descr="Passed"/>
          <p:cNvPicPr>
            <a:picLocks noChangeAspect="1"/>
          </p:cNvPicPr>
          <p:nvPr/>
        </p:nvPicPr>
        <p:blipFill>
          <a:blip r:embed="rId4"/>
          <a:stretch>
            <a:fillRect/>
          </a:stretch>
        </p:blipFill>
        <p:spPr>
          <a:xfrm>
            <a:off x="8191500" y="3225800"/>
            <a:ext cx="653852" cy="203200"/>
          </a:xfrm>
          <a:prstGeom prst="rect">
            <a:avLst/>
          </a:prstGeom>
        </p:spPr>
      </p:pic>
      <p:sp>
        <p:nvSpPr>
          <p:cNvPr id="17" name="Rectangle 16"/>
          <p:cNvSpPr/>
          <p:nvPr/>
        </p:nvSpPr>
        <p:spPr>
          <a:xfrm>
            <a:off x="9893300" y="1257300"/>
            <a:ext cx="1587500" cy="2413000"/>
          </a:xfrm>
          <a:prstGeom prst="rect">
            <a:avLst/>
          </a:prstGeom>
          <a:solidFill>
            <a:srgbClr val="0A0B0C">
              <a:alpha val="3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ectangle 17"/>
          <p:cNvSpPr/>
          <p:nvPr/>
        </p:nvSpPr>
        <p:spPr>
          <a:xfrm>
            <a:off x="9842500" y="1206500"/>
            <a:ext cx="1587500" cy="2413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9" name="Label s10-15" descr="Paper"/>
          <p:cNvPicPr>
            <a:picLocks noChangeAspect="1"/>
          </p:cNvPicPr>
          <p:nvPr/>
        </p:nvPicPr>
        <p:blipFill>
          <a:blip r:embed="rId5"/>
          <a:stretch>
            <a:fillRect/>
          </a:stretch>
        </p:blipFill>
        <p:spPr>
          <a:xfrm>
            <a:off x="10020300" y="1358900"/>
            <a:ext cx="544909" cy="203200"/>
          </a:xfrm>
          <a:prstGeom prst="rect">
            <a:avLst/>
          </a:prstGeom>
        </p:spPr>
      </p:pic>
      <p:sp>
        <p:nvSpPr>
          <p:cNvPr id="20" name="Rectangle 19"/>
          <p:cNvSpPr/>
          <p:nvPr/>
        </p:nvSpPr>
        <p:spPr>
          <a:xfrm>
            <a:off x="10020300" y="1714500"/>
            <a:ext cx="1206500" cy="76200"/>
          </a:xfrm>
          <a:prstGeom prst="rect">
            <a:avLst/>
          </a:prstGeom>
          <a:solidFill>
            <a:srgbClr val="0A0B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ectangle 20"/>
          <p:cNvSpPr/>
          <p:nvPr/>
        </p:nvSpPr>
        <p:spPr>
          <a:xfrm>
            <a:off x="10020300" y="1930400"/>
            <a:ext cx="12319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ectangle 21"/>
          <p:cNvSpPr/>
          <p:nvPr/>
        </p:nvSpPr>
        <p:spPr>
          <a:xfrm>
            <a:off x="10020300" y="2146300"/>
            <a:ext cx="952500" cy="762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Rectangle 22"/>
          <p:cNvSpPr/>
          <p:nvPr/>
        </p:nvSpPr>
        <p:spPr>
          <a:xfrm>
            <a:off x="10020300" y="2362200"/>
            <a:ext cx="10795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ectangle 23"/>
          <p:cNvSpPr/>
          <p:nvPr/>
        </p:nvSpPr>
        <p:spPr>
          <a:xfrm>
            <a:off x="10020300" y="2578100"/>
            <a:ext cx="12319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Rectangle 24"/>
          <p:cNvSpPr/>
          <p:nvPr/>
        </p:nvSpPr>
        <p:spPr>
          <a:xfrm>
            <a:off x="10020300" y="2794000"/>
            <a:ext cx="1168400" cy="762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6" name="Rectangle 25"/>
          <p:cNvSpPr/>
          <p:nvPr/>
        </p:nvSpPr>
        <p:spPr>
          <a:xfrm>
            <a:off x="10020300" y="3009900"/>
            <a:ext cx="762000" cy="76200"/>
          </a:xfrm>
          <a:prstGeom prst="rect">
            <a:avLst/>
          </a:prstGeom>
          <a:solidFill>
            <a:srgbClr val="D3D6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7" name="Label s10-23" descr="OpenAI, 8 Sep 2026"/>
          <p:cNvPicPr>
            <a:picLocks noChangeAspect="1"/>
          </p:cNvPicPr>
          <p:nvPr/>
        </p:nvPicPr>
        <p:blipFill>
          <a:blip r:embed="rId6"/>
          <a:stretch>
            <a:fillRect/>
          </a:stretch>
        </p:blipFill>
        <p:spPr>
          <a:xfrm>
            <a:off x="7937500" y="3835400"/>
            <a:ext cx="1659731" cy="177800"/>
          </a:xfrm>
          <a:prstGeom prst="rect">
            <a:avLst/>
          </a:prstGeom>
        </p:spPr>
      </p:pic>
      <p:pic>
        <p:nvPicPr>
          <p:cNvPr id="28" name="Label s10-24" descr="At least 2 places"/>
          <p:cNvPicPr>
            <a:picLocks noChangeAspect="1"/>
          </p:cNvPicPr>
          <p:nvPr/>
        </p:nvPicPr>
        <p:blipFill>
          <a:blip r:embed="rId7"/>
          <a:stretch>
            <a:fillRect/>
          </a:stretch>
        </p:blipFill>
        <p:spPr>
          <a:xfrm>
            <a:off x="7937500" y="4064000"/>
            <a:ext cx="1567458" cy="177800"/>
          </a:xfrm>
          <a:prstGeom prst="rect">
            <a:avLst/>
          </a:prstGeom>
        </p:spPr>
      </p:pic>
      <p:sp>
        <p:nvSpPr>
          <p:cNvPr id="29" name="TextBox 28"/>
          <p:cNvSpPr txBox="1"/>
          <p:nvPr/>
        </p:nvSpPr>
        <p:spPr>
          <a:xfrm>
            <a:off x="7937500" y="4572000"/>
            <a:ext cx="3492500" cy="428625"/>
          </a:xfrm>
          <a:prstGeom prst="rect">
            <a:avLst/>
          </a:prstGeom>
          <a:noFill/>
        </p:spPr>
        <p:txBody>
          <a:bodyPr wrap="square" lIns="0" rIns="0" tIns="0" bIns="0" anchor="t">
            <a:noAutofit/>
          </a:bodyPr>
          <a:lstStyle/>
          <a:p>
            <a:pPr algn="l">
              <a:lnSpc>
                <a:spcPts val="1500"/>
              </a:lnSpc>
            </a:pPr>
            <a:r>
              <a:rPr sz="1100" b="0">
                <a:solidFill>
                  <a:srgbClr val="4B5057"/>
                </a:solidFill>
                <a:latin typeface="Outfit"/>
              </a:rPr>
              <a:t>Neosaipien is not affiliated with Anthropic, OpenAI or Google.</a:t>
            </a:r>
          </a:p>
        </p:txBody>
      </p:sp>
      <p:pic>
        <p:nvPicPr>
          <p:cNvPr id="30" name="Label s10-26" descr="Preprint, arXiv 2610.08144, 6 Oct 2026. Not peer reviewed"/>
          <p:cNvPicPr>
            <a:picLocks noChangeAspect="1"/>
          </p:cNvPicPr>
          <p:nvPr/>
        </p:nvPicPr>
        <p:blipFill>
          <a:blip r:embed="rId8"/>
          <a:stretch>
            <a:fillRect/>
          </a:stretch>
        </p:blipFill>
        <p:spPr>
          <a:xfrm>
            <a:off x="762000" y="6324600"/>
            <a:ext cx="5255518" cy="177800"/>
          </a:xfrm>
          <a:prstGeom prst="rect">
            <a:avLst/>
          </a:prstGeom>
        </p:spPr>
      </p:pic>
      <p:pic>
        <p:nvPicPr>
          <p:cNvPr id="31" name="Label s10-27" descr="10 / 15"/>
          <p:cNvPicPr>
            <a:picLocks noChangeAspect="1"/>
          </p:cNvPicPr>
          <p:nvPr/>
        </p:nvPicPr>
        <p:blipFill>
          <a:blip r:embed="rId9"/>
          <a:stretch>
            <a:fillRect/>
          </a:stretch>
        </p:blipFill>
        <p:spPr>
          <a:xfrm>
            <a:off x="10784582" y="6299200"/>
            <a:ext cx="645418" cy="1778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C21A"/>
        </a:solidFill>
        <a:effectLst/>
      </p:bgPr>
    </p:bg>
    <p:spTree>
      <p:nvGrpSpPr>
        <p:cNvPr id="1" name=""/>
        <p:cNvGrpSpPr/>
        <p:nvPr/>
      </p:nvGrpSpPr>
      <p:grpSpPr/>
      <p:sp>
        <p:nvSpPr>
          <p:cNvPr id="2" name="Rectangle 1"/>
          <p:cNvSpPr/>
          <p:nvPr/>
        </p:nvSpPr>
        <p:spPr>
          <a:xfrm>
            <a:off x="0" y="5270500"/>
            <a:ext cx="12192000" cy="1587500"/>
          </a:xfrm>
          <a:prstGeom prst="rect">
            <a:avLst/>
          </a:prstGeom>
          <a:solidFill>
            <a:srgbClr val="DDA8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Label s11-01" descr="Ask what was checked"/>
          <p:cNvPicPr>
            <a:picLocks noChangeAspect="1"/>
          </p:cNvPicPr>
          <p:nvPr/>
        </p:nvPicPr>
        <p:blipFill>
          <a:blip r:embed="rId2"/>
          <a:stretch>
            <a:fillRect/>
          </a:stretch>
        </p:blipFill>
        <p:spPr>
          <a:xfrm>
            <a:off x="711200" y="698500"/>
            <a:ext cx="9291340" cy="800100"/>
          </a:xfrm>
          <a:prstGeom prst="rect">
            <a:avLst/>
          </a:prstGeom>
        </p:spPr>
      </p:pic>
      <p:sp>
        <p:nvSpPr>
          <p:cNvPr id="4" name="TextBox 3"/>
          <p:cNvSpPr txBox="1"/>
          <p:nvPr/>
        </p:nvSpPr>
        <p:spPr>
          <a:xfrm>
            <a:off x="736600" y="1701800"/>
            <a:ext cx="8198382" cy="635000"/>
          </a:xfrm>
          <a:prstGeom prst="rect">
            <a:avLst/>
          </a:prstGeom>
          <a:noFill/>
        </p:spPr>
        <p:txBody>
          <a:bodyPr wrap="none" lIns="0" rIns="0" tIns="0" bIns="0" anchor="t">
            <a:noAutofit/>
          </a:bodyPr>
          <a:lstStyle/>
          <a:p>
            <a:pPr algn="l">
              <a:lnSpc>
                <a:spcPts val="4000"/>
              </a:lnSpc>
            </a:pPr>
            <a:r>
              <a:rPr sz="3600" b="1" spc="-108">
                <a:solidFill>
                  <a:srgbClr val="0A0B0C"/>
                </a:solidFill>
                <a:latin typeface="Outfit"/>
              </a:rPr>
              <a:t>Check what it did, not just what it wrote.</a:t>
            </a:r>
          </a:p>
        </p:txBody>
      </p:sp>
      <p:sp>
        <p:nvSpPr>
          <p:cNvPr id="5" name="Rectangle 4"/>
          <p:cNvSpPr/>
          <p:nvPr/>
        </p:nvSpPr>
        <p:spPr>
          <a:xfrm>
            <a:off x="812800" y="2908300"/>
            <a:ext cx="5080000" cy="26670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Rectangle 5"/>
          <p:cNvSpPr/>
          <p:nvPr/>
        </p:nvSpPr>
        <p:spPr>
          <a:xfrm>
            <a:off x="762000" y="2857500"/>
            <a:ext cx="5080000" cy="2667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7" name="Label s11-04" descr="A report with sources"/>
          <p:cNvPicPr>
            <a:picLocks noChangeAspect="1"/>
          </p:cNvPicPr>
          <p:nvPr/>
        </p:nvPicPr>
        <p:blipFill>
          <a:blip r:embed="rId3"/>
          <a:stretch>
            <a:fillRect/>
          </a:stretch>
        </p:blipFill>
        <p:spPr>
          <a:xfrm>
            <a:off x="1016000" y="3086100"/>
            <a:ext cx="2640409" cy="228600"/>
          </a:xfrm>
          <a:prstGeom prst="rect">
            <a:avLst/>
          </a:prstGeom>
        </p:spPr>
      </p:pic>
      <p:sp>
        <p:nvSpPr>
          <p:cNvPr id="8" name="TextBox 7"/>
          <p:cNvSpPr txBox="1"/>
          <p:nvPr/>
        </p:nvSpPr>
        <p:spPr>
          <a:xfrm>
            <a:off x="1016000" y="3492500"/>
            <a:ext cx="4572000" cy="800100"/>
          </a:xfrm>
          <a:prstGeom prst="rect">
            <a:avLst/>
          </a:prstGeom>
          <a:noFill/>
        </p:spPr>
        <p:txBody>
          <a:bodyPr wrap="square" lIns="0" rIns="0" tIns="0" bIns="0" anchor="t">
            <a:noAutofit/>
          </a:bodyPr>
          <a:lstStyle/>
          <a:p>
            <a:pPr algn="l">
              <a:lnSpc>
                <a:spcPts val="2800"/>
              </a:lnSpc>
            </a:pPr>
            <a:r>
              <a:rPr sz="2300" b="1">
                <a:solidFill>
                  <a:srgbClr val="0A0B0C"/>
                </a:solidFill>
                <a:latin typeface="Outfit"/>
              </a:rPr>
              <a:t>Does each source say what the report claims?</a:t>
            </a:r>
          </a:p>
        </p:txBody>
      </p:sp>
      <p:sp>
        <p:nvSpPr>
          <p:cNvPr id="9" name="TextBox 8"/>
          <p:cNvSpPr txBox="1"/>
          <p:nvPr/>
        </p:nvSpPr>
        <p:spPr>
          <a:xfrm>
            <a:off x="1016000" y="4635500"/>
            <a:ext cx="4572000" cy="600075"/>
          </a:xfrm>
          <a:prstGeom prst="rect">
            <a:avLst/>
          </a:prstGeom>
          <a:noFill/>
        </p:spPr>
        <p:txBody>
          <a:bodyPr wrap="square" lIns="0" rIns="0" tIns="0" bIns="0" anchor="t">
            <a:noAutofit/>
          </a:bodyPr>
          <a:lstStyle/>
          <a:p>
            <a:pPr algn="l">
              <a:lnSpc>
                <a:spcPts val="2100"/>
              </a:lnSpc>
            </a:pPr>
            <a:r>
              <a:rPr sz="1600" b="0">
                <a:solidFill>
                  <a:srgbClr val="4B5057"/>
                </a:solidFill>
                <a:latin typeface="Outfit"/>
              </a:rPr>
              <a:t>A source in square brackets is a place to look, not a check.</a:t>
            </a:r>
          </a:p>
        </p:txBody>
      </p:sp>
      <p:sp>
        <p:nvSpPr>
          <p:cNvPr id="10" name="Rectangle 9"/>
          <p:cNvSpPr/>
          <p:nvPr/>
        </p:nvSpPr>
        <p:spPr>
          <a:xfrm>
            <a:off x="6400800" y="2908300"/>
            <a:ext cx="5080000" cy="26670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6350000" y="2857500"/>
            <a:ext cx="5080000" cy="2667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Label s11-08" descr="An edit to a shared file"/>
          <p:cNvPicPr>
            <a:picLocks noChangeAspect="1"/>
          </p:cNvPicPr>
          <p:nvPr/>
        </p:nvPicPr>
        <p:blipFill>
          <a:blip r:embed="rId4"/>
          <a:stretch>
            <a:fillRect/>
          </a:stretch>
        </p:blipFill>
        <p:spPr>
          <a:xfrm>
            <a:off x="6604000" y="3086100"/>
            <a:ext cx="3017540" cy="228600"/>
          </a:xfrm>
          <a:prstGeom prst="rect">
            <a:avLst/>
          </a:prstGeom>
        </p:spPr>
      </p:pic>
      <p:sp>
        <p:nvSpPr>
          <p:cNvPr id="13" name="TextBox 12"/>
          <p:cNvSpPr txBox="1"/>
          <p:nvPr/>
        </p:nvSpPr>
        <p:spPr>
          <a:xfrm>
            <a:off x="6604000" y="3492500"/>
            <a:ext cx="4572000" cy="800100"/>
          </a:xfrm>
          <a:prstGeom prst="rect">
            <a:avLst/>
          </a:prstGeom>
          <a:noFill/>
        </p:spPr>
        <p:txBody>
          <a:bodyPr wrap="square" lIns="0" rIns="0" tIns="0" bIns="0" anchor="t">
            <a:noAutofit/>
          </a:bodyPr>
          <a:lstStyle/>
          <a:p>
            <a:pPr algn="l">
              <a:lnSpc>
                <a:spcPts val="2800"/>
              </a:lnSpc>
            </a:pPr>
            <a:r>
              <a:rPr sz="2300" b="1">
                <a:solidFill>
                  <a:srgbClr val="0A0B0C"/>
                </a:solidFill>
                <a:latin typeface="Outfit"/>
              </a:rPr>
              <a:t>What did it change, and was that asked for?</a:t>
            </a:r>
          </a:p>
        </p:txBody>
      </p:sp>
      <p:sp>
        <p:nvSpPr>
          <p:cNvPr id="14" name="TextBox 13"/>
          <p:cNvSpPr txBox="1"/>
          <p:nvPr/>
        </p:nvSpPr>
        <p:spPr>
          <a:xfrm>
            <a:off x="6604000" y="4635500"/>
            <a:ext cx="4572000" cy="333375"/>
          </a:xfrm>
          <a:prstGeom prst="rect">
            <a:avLst/>
          </a:prstGeom>
          <a:noFill/>
        </p:spPr>
        <p:txBody>
          <a:bodyPr wrap="square" lIns="0" rIns="0" tIns="0" bIns="0" anchor="t">
            <a:noAutofit/>
          </a:bodyPr>
          <a:lstStyle/>
          <a:p>
            <a:pPr algn="l">
              <a:lnSpc>
                <a:spcPts val="2100"/>
              </a:lnSpc>
            </a:pPr>
            <a:r>
              <a:rPr sz="1600" b="0">
                <a:solidFill>
                  <a:srgbClr val="4B5057"/>
                </a:solidFill>
                <a:latin typeface="Outfit"/>
              </a:rPr>
              <a:t>The version history shows what it did.</a:t>
            </a:r>
          </a:p>
        </p:txBody>
      </p:sp>
      <p:pic>
        <p:nvPicPr>
          <p:cNvPr id="15" name="Label s11-11" descr="11 / 15"/>
          <p:cNvPicPr>
            <a:picLocks noChangeAspect="1"/>
          </p:cNvPicPr>
          <p:nvPr/>
        </p:nvPicPr>
        <p:blipFill>
          <a:blip r:embed="rId5"/>
          <a:stretch>
            <a:fillRect/>
          </a:stretch>
        </p:blipFill>
        <p:spPr>
          <a:xfrm>
            <a:off x="10784582" y="6299200"/>
            <a:ext cx="645418" cy="1778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pic>
        <p:nvPicPr>
          <p:cNvPr id="2" name="Label s12-00" descr="Exercise 3, part A"/>
          <p:cNvPicPr>
            <a:picLocks noChangeAspect="1"/>
          </p:cNvPicPr>
          <p:nvPr/>
        </p:nvPicPr>
        <p:blipFill>
          <a:blip r:embed="rId2"/>
          <a:stretch>
            <a:fillRect/>
          </a:stretch>
        </p:blipFill>
        <p:spPr>
          <a:xfrm>
            <a:off x="762000" y="609600"/>
            <a:ext cx="2263180" cy="228600"/>
          </a:xfrm>
          <a:prstGeom prst="rect">
            <a:avLst/>
          </a:prstGeom>
        </p:spPr>
      </p:pic>
      <p:sp>
        <p:nvSpPr>
          <p:cNvPr id="3" name="Rectangle 2"/>
          <p:cNvSpPr/>
          <p:nvPr/>
        </p:nvSpPr>
        <p:spPr>
          <a:xfrm>
            <a:off x="3302000" y="571500"/>
            <a:ext cx="952500" cy="3048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Label s12-02" descr="9 min"/>
          <p:cNvPicPr>
            <a:picLocks noChangeAspect="1"/>
          </p:cNvPicPr>
          <p:nvPr/>
        </p:nvPicPr>
        <p:blipFill>
          <a:blip r:embed="rId3"/>
          <a:stretch>
            <a:fillRect/>
          </a:stretch>
        </p:blipFill>
        <p:spPr>
          <a:xfrm>
            <a:off x="3484860" y="622300"/>
            <a:ext cx="586780" cy="203200"/>
          </a:xfrm>
          <a:prstGeom prst="rect">
            <a:avLst/>
          </a:prstGeom>
        </p:spPr>
      </p:pic>
      <p:sp>
        <p:nvSpPr>
          <p:cNvPr id="5" name="TextBox 4"/>
          <p:cNvSpPr txBox="1"/>
          <p:nvPr/>
        </p:nvSpPr>
        <p:spPr>
          <a:xfrm>
            <a:off x="723900" y="1054100"/>
            <a:ext cx="5951990" cy="889000"/>
          </a:xfrm>
          <a:prstGeom prst="rect">
            <a:avLst/>
          </a:prstGeom>
          <a:noFill/>
        </p:spPr>
        <p:txBody>
          <a:bodyPr wrap="none" lIns="0" rIns="0" tIns="0" bIns="0" anchor="t">
            <a:noAutofit/>
          </a:bodyPr>
          <a:lstStyle/>
          <a:p>
            <a:pPr algn="l">
              <a:lnSpc>
                <a:spcPts val="5600"/>
              </a:lnSpc>
            </a:pPr>
            <a:r>
              <a:rPr sz="5200" b="1" spc="-156">
                <a:solidFill>
                  <a:srgbClr val="FFFFFF"/>
                </a:solidFill>
                <a:latin typeface="Outfit"/>
              </a:rPr>
              <a:t>Trace a cited report</a:t>
            </a:r>
          </a:p>
        </p:txBody>
      </p:sp>
      <p:pic>
        <p:nvPicPr>
          <p:cNvPr id="6" name="Label s12-04" descr="1"/>
          <p:cNvPicPr>
            <a:picLocks noChangeAspect="1"/>
          </p:cNvPicPr>
          <p:nvPr/>
        </p:nvPicPr>
        <p:blipFill>
          <a:blip r:embed="rId4"/>
          <a:stretch>
            <a:fillRect/>
          </a:stretch>
        </p:blipFill>
        <p:spPr>
          <a:xfrm>
            <a:off x="762000" y="2133600"/>
            <a:ext cx="184448" cy="330200"/>
          </a:xfrm>
          <a:prstGeom prst="rect">
            <a:avLst/>
          </a:prstGeom>
        </p:spPr>
      </p:pic>
      <p:sp>
        <p:nvSpPr>
          <p:cNvPr id="7" name="Rectangle 6"/>
          <p:cNvSpPr/>
          <p:nvPr/>
        </p:nvSpPr>
        <p:spPr>
          <a:xfrm>
            <a:off x="1181100" y="2146300"/>
            <a:ext cx="9525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Label s12-06" descr="Sort"/>
          <p:cNvPicPr>
            <a:picLocks noChangeAspect="1"/>
          </p:cNvPicPr>
          <p:nvPr/>
        </p:nvPicPr>
        <p:blipFill>
          <a:blip r:embed="rId5"/>
          <a:stretch>
            <a:fillRect/>
          </a:stretch>
        </p:blipFill>
        <p:spPr>
          <a:xfrm>
            <a:off x="1439366" y="2203450"/>
            <a:ext cx="435868" cy="190500"/>
          </a:xfrm>
          <a:prstGeom prst="rect">
            <a:avLst/>
          </a:prstGeom>
        </p:spPr>
      </p:pic>
      <p:sp>
        <p:nvSpPr>
          <p:cNvPr id="9" name="TextBox 8"/>
          <p:cNvSpPr txBox="1"/>
          <p:nvPr/>
        </p:nvSpPr>
        <p:spPr>
          <a:xfrm>
            <a:off x="2349500" y="2133600"/>
            <a:ext cx="9080500" cy="412750"/>
          </a:xfrm>
          <a:prstGeom prst="rect">
            <a:avLst/>
          </a:prstGeom>
          <a:noFill/>
        </p:spPr>
        <p:txBody>
          <a:bodyPr wrap="square" lIns="0" rIns="0" tIns="0" bIns="0" anchor="t">
            <a:noAutofit/>
          </a:bodyPr>
          <a:lstStyle/>
          <a:p>
            <a:pPr algn="l">
              <a:lnSpc>
                <a:spcPts val="2600"/>
              </a:lnSpc>
            </a:pPr>
            <a:r>
              <a:rPr sz="2000" b="0">
                <a:solidFill>
                  <a:srgbClr val="FFFFFF"/>
                </a:solidFill>
                <a:latin typeface="Outfit"/>
              </a:rPr>
              <a:t>1 min. Who will see it? Decide how much to check.</a:t>
            </a:r>
          </a:p>
        </p:txBody>
      </p:sp>
      <p:pic>
        <p:nvPicPr>
          <p:cNvPr id="10" name="Label s12-08" descr="2"/>
          <p:cNvPicPr>
            <a:picLocks noChangeAspect="1"/>
          </p:cNvPicPr>
          <p:nvPr/>
        </p:nvPicPr>
        <p:blipFill>
          <a:blip r:embed="rId6"/>
          <a:stretch>
            <a:fillRect/>
          </a:stretch>
        </p:blipFill>
        <p:spPr>
          <a:xfrm>
            <a:off x="762000" y="2743200"/>
            <a:ext cx="184448" cy="330200"/>
          </a:xfrm>
          <a:prstGeom prst="rect">
            <a:avLst/>
          </a:prstGeom>
        </p:spPr>
      </p:pic>
      <p:sp>
        <p:nvSpPr>
          <p:cNvPr id="11" name="Rectangle 10"/>
          <p:cNvSpPr/>
          <p:nvPr/>
        </p:nvSpPr>
        <p:spPr>
          <a:xfrm>
            <a:off x="1181100" y="2755900"/>
            <a:ext cx="9525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Label s12-10" descr="List"/>
          <p:cNvPicPr>
            <a:picLocks noChangeAspect="1"/>
          </p:cNvPicPr>
          <p:nvPr/>
        </p:nvPicPr>
        <p:blipFill>
          <a:blip r:embed="rId7"/>
          <a:stretch>
            <a:fillRect/>
          </a:stretch>
        </p:blipFill>
        <p:spPr>
          <a:xfrm>
            <a:off x="1439366" y="2813050"/>
            <a:ext cx="435868" cy="190500"/>
          </a:xfrm>
          <a:prstGeom prst="rect">
            <a:avLst/>
          </a:prstGeom>
        </p:spPr>
      </p:pic>
      <p:sp>
        <p:nvSpPr>
          <p:cNvPr id="13" name="TextBox 12"/>
          <p:cNvSpPr txBox="1"/>
          <p:nvPr/>
        </p:nvSpPr>
        <p:spPr>
          <a:xfrm>
            <a:off x="2349500" y="2743200"/>
            <a:ext cx="9080500" cy="412750"/>
          </a:xfrm>
          <a:prstGeom prst="rect">
            <a:avLst/>
          </a:prstGeom>
          <a:noFill/>
        </p:spPr>
        <p:txBody>
          <a:bodyPr wrap="square" lIns="0" rIns="0" tIns="0" bIns="0" anchor="t">
            <a:noAutofit/>
          </a:bodyPr>
          <a:lstStyle/>
          <a:p>
            <a:pPr algn="l">
              <a:lnSpc>
                <a:spcPts val="2600"/>
              </a:lnSpc>
            </a:pPr>
            <a:r>
              <a:rPr sz="2000" b="0">
                <a:solidFill>
                  <a:srgbClr val="FFFFFF"/>
                </a:solidFill>
                <a:latin typeface="Outfit"/>
              </a:rPr>
              <a:t>1 min. Number every claim that can be checked.</a:t>
            </a:r>
          </a:p>
        </p:txBody>
      </p:sp>
      <p:pic>
        <p:nvPicPr>
          <p:cNvPr id="14" name="Label s12-12" descr="3"/>
          <p:cNvPicPr>
            <a:picLocks noChangeAspect="1"/>
          </p:cNvPicPr>
          <p:nvPr/>
        </p:nvPicPr>
        <p:blipFill>
          <a:blip r:embed="rId8"/>
          <a:stretch>
            <a:fillRect/>
          </a:stretch>
        </p:blipFill>
        <p:spPr>
          <a:xfrm>
            <a:off x="762000" y="3352800"/>
            <a:ext cx="184448" cy="330200"/>
          </a:xfrm>
          <a:prstGeom prst="rect">
            <a:avLst/>
          </a:prstGeom>
        </p:spPr>
      </p:pic>
      <p:sp>
        <p:nvSpPr>
          <p:cNvPr id="15" name="Rectangle 14"/>
          <p:cNvSpPr/>
          <p:nvPr/>
        </p:nvSpPr>
        <p:spPr>
          <a:xfrm>
            <a:off x="1181100" y="3365500"/>
            <a:ext cx="9525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Label s12-14" descr="Trace"/>
          <p:cNvPicPr>
            <a:picLocks noChangeAspect="1"/>
          </p:cNvPicPr>
          <p:nvPr/>
        </p:nvPicPr>
        <p:blipFill>
          <a:blip r:embed="rId9"/>
          <a:stretch>
            <a:fillRect/>
          </a:stretch>
        </p:blipFill>
        <p:spPr>
          <a:xfrm>
            <a:off x="1384895" y="3422650"/>
            <a:ext cx="544909" cy="190500"/>
          </a:xfrm>
          <a:prstGeom prst="rect">
            <a:avLst/>
          </a:prstGeom>
        </p:spPr>
      </p:pic>
      <p:sp>
        <p:nvSpPr>
          <p:cNvPr id="17" name="TextBox 16"/>
          <p:cNvSpPr txBox="1"/>
          <p:nvPr/>
        </p:nvSpPr>
        <p:spPr>
          <a:xfrm>
            <a:off x="2349500" y="3352800"/>
            <a:ext cx="9080500" cy="412750"/>
          </a:xfrm>
          <a:prstGeom prst="rect">
            <a:avLst/>
          </a:prstGeom>
          <a:noFill/>
        </p:spPr>
        <p:txBody>
          <a:bodyPr wrap="square" lIns="0" rIns="0" tIns="0" bIns="0" anchor="t">
            <a:noAutofit/>
          </a:bodyPr>
          <a:lstStyle/>
          <a:p>
            <a:pPr algn="l">
              <a:lnSpc>
                <a:spcPts val="2600"/>
              </a:lnSpc>
            </a:pPr>
            <a:r>
              <a:rPr sz="2000" b="0">
                <a:solidFill>
                  <a:srgbClr val="FFFFFF"/>
                </a:solidFill>
                <a:latin typeface="Outfit"/>
              </a:rPr>
              <a:t>4 min. Open each source. Mark each claim Y, P or N.</a:t>
            </a:r>
          </a:p>
        </p:txBody>
      </p:sp>
      <p:pic>
        <p:nvPicPr>
          <p:cNvPr id="18" name="Label s12-16" descr="4"/>
          <p:cNvPicPr>
            <a:picLocks noChangeAspect="1"/>
          </p:cNvPicPr>
          <p:nvPr/>
        </p:nvPicPr>
        <p:blipFill>
          <a:blip r:embed="rId10"/>
          <a:stretch>
            <a:fillRect/>
          </a:stretch>
        </p:blipFill>
        <p:spPr>
          <a:xfrm>
            <a:off x="762000" y="3962400"/>
            <a:ext cx="184448" cy="330200"/>
          </a:xfrm>
          <a:prstGeom prst="rect">
            <a:avLst/>
          </a:prstGeom>
        </p:spPr>
      </p:pic>
      <p:sp>
        <p:nvSpPr>
          <p:cNvPr id="19" name="Rectangle 18"/>
          <p:cNvSpPr/>
          <p:nvPr/>
        </p:nvSpPr>
        <p:spPr>
          <a:xfrm>
            <a:off x="1181100" y="3975100"/>
            <a:ext cx="9525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Label s12-18" descr="Hedge"/>
          <p:cNvPicPr>
            <a:picLocks noChangeAspect="1"/>
          </p:cNvPicPr>
          <p:nvPr/>
        </p:nvPicPr>
        <p:blipFill>
          <a:blip r:embed="rId11"/>
          <a:stretch>
            <a:fillRect/>
          </a:stretch>
        </p:blipFill>
        <p:spPr>
          <a:xfrm>
            <a:off x="1384895" y="4032250"/>
            <a:ext cx="544909" cy="190500"/>
          </a:xfrm>
          <a:prstGeom prst="rect">
            <a:avLst/>
          </a:prstGeom>
        </p:spPr>
      </p:pic>
      <p:sp>
        <p:nvSpPr>
          <p:cNvPr id="21" name="TextBox 20"/>
          <p:cNvSpPr txBox="1"/>
          <p:nvPr/>
        </p:nvSpPr>
        <p:spPr>
          <a:xfrm>
            <a:off x="2349500" y="3962400"/>
            <a:ext cx="9080500" cy="412750"/>
          </a:xfrm>
          <a:prstGeom prst="rect">
            <a:avLst/>
          </a:prstGeom>
          <a:noFill/>
        </p:spPr>
        <p:txBody>
          <a:bodyPr wrap="square" lIns="0" rIns="0" tIns="0" bIns="0" anchor="t">
            <a:noAutofit/>
          </a:bodyPr>
          <a:lstStyle/>
          <a:p>
            <a:pPr algn="l">
              <a:lnSpc>
                <a:spcPts val="2600"/>
              </a:lnSpc>
            </a:pPr>
            <a:r>
              <a:rPr sz="2000" b="0">
                <a:solidFill>
                  <a:srgbClr val="FFFFFF"/>
                </a:solidFill>
                <a:latin typeface="Outfit"/>
              </a:rPr>
              <a:t>1 min. Underline the words that keep it true.</a:t>
            </a:r>
          </a:p>
        </p:txBody>
      </p:sp>
      <p:pic>
        <p:nvPicPr>
          <p:cNvPr id="22" name="Label s12-20" descr="5"/>
          <p:cNvPicPr>
            <a:picLocks noChangeAspect="1"/>
          </p:cNvPicPr>
          <p:nvPr/>
        </p:nvPicPr>
        <p:blipFill>
          <a:blip r:embed="rId12"/>
          <a:stretch>
            <a:fillRect/>
          </a:stretch>
        </p:blipFill>
        <p:spPr>
          <a:xfrm>
            <a:off x="762000" y="4572000"/>
            <a:ext cx="184448" cy="330200"/>
          </a:xfrm>
          <a:prstGeom prst="rect">
            <a:avLst/>
          </a:prstGeom>
        </p:spPr>
      </p:pic>
      <p:sp>
        <p:nvSpPr>
          <p:cNvPr id="23" name="Rectangle 22"/>
          <p:cNvSpPr/>
          <p:nvPr/>
        </p:nvSpPr>
        <p:spPr>
          <a:xfrm>
            <a:off x="1181100" y="4584700"/>
            <a:ext cx="952500" cy="3048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Label s12-22" descr="Log"/>
          <p:cNvPicPr>
            <a:picLocks noChangeAspect="1"/>
          </p:cNvPicPr>
          <p:nvPr/>
        </p:nvPicPr>
        <p:blipFill>
          <a:blip r:embed="rId13"/>
          <a:stretch>
            <a:fillRect/>
          </a:stretch>
        </p:blipFill>
        <p:spPr>
          <a:xfrm>
            <a:off x="1493838" y="4641850"/>
            <a:ext cx="326926" cy="190500"/>
          </a:xfrm>
          <a:prstGeom prst="rect">
            <a:avLst/>
          </a:prstGeom>
        </p:spPr>
      </p:pic>
      <p:sp>
        <p:nvSpPr>
          <p:cNvPr id="25" name="TextBox 24"/>
          <p:cNvSpPr txBox="1"/>
          <p:nvPr/>
        </p:nvSpPr>
        <p:spPr>
          <a:xfrm>
            <a:off x="2349500" y="4572000"/>
            <a:ext cx="9080500" cy="412750"/>
          </a:xfrm>
          <a:prstGeom prst="rect">
            <a:avLst/>
          </a:prstGeom>
          <a:noFill/>
        </p:spPr>
        <p:txBody>
          <a:bodyPr wrap="square" lIns="0" rIns="0" tIns="0" bIns="0" anchor="t">
            <a:noAutofit/>
          </a:bodyPr>
          <a:lstStyle/>
          <a:p>
            <a:pPr algn="l">
              <a:lnSpc>
                <a:spcPts val="2600"/>
              </a:lnSpc>
            </a:pPr>
            <a:r>
              <a:rPr sz="2000" b="0">
                <a:solidFill>
                  <a:srgbClr val="FFFFFF"/>
                </a:solidFill>
                <a:latin typeface="Outfit"/>
              </a:rPr>
              <a:t>1 min. Fill in one row of the log.</a:t>
            </a:r>
          </a:p>
        </p:txBody>
      </p:sp>
      <p:pic>
        <p:nvPicPr>
          <p:cNvPr id="26" name="Label s12-24" descr="6"/>
          <p:cNvPicPr>
            <a:picLocks noChangeAspect="1"/>
          </p:cNvPicPr>
          <p:nvPr/>
        </p:nvPicPr>
        <p:blipFill>
          <a:blip r:embed="rId14"/>
          <a:stretch>
            <a:fillRect/>
          </a:stretch>
        </p:blipFill>
        <p:spPr>
          <a:xfrm>
            <a:off x="762000" y="5181600"/>
            <a:ext cx="184448" cy="330200"/>
          </a:xfrm>
          <a:prstGeom prst="rect">
            <a:avLst/>
          </a:prstGeom>
        </p:spPr>
      </p:pic>
      <p:sp>
        <p:nvSpPr>
          <p:cNvPr id="27" name="Rectangle 26"/>
          <p:cNvSpPr/>
          <p:nvPr/>
        </p:nvSpPr>
        <p:spPr>
          <a:xfrm>
            <a:off x="1181100" y="5194300"/>
            <a:ext cx="952500" cy="3048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Label s12-26" descr="Ask"/>
          <p:cNvPicPr>
            <a:picLocks noChangeAspect="1"/>
          </p:cNvPicPr>
          <p:nvPr/>
        </p:nvPicPr>
        <p:blipFill>
          <a:blip r:embed="rId15"/>
          <a:stretch>
            <a:fillRect/>
          </a:stretch>
        </p:blipFill>
        <p:spPr>
          <a:xfrm>
            <a:off x="1493838" y="5251450"/>
            <a:ext cx="326926" cy="190500"/>
          </a:xfrm>
          <a:prstGeom prst="rect">
            <a:avLst/>
          </a:prstGeom>
        </p:spPr>
      </p:pic>
      <p:sp>
        <p:nvSpPr>
          <p:cNvPr id="29" name="TextBox 28"/>
          <p:cNvSpPr txBox="1"/>
          <p:nvPr/>
        </p:nvSpPr>
        <p:spPr>
          <a:xfrm>
            <a:off x="2349500" y="5181600"/>
            <a:ext cx="9080500" cy="412750"/>
          </a:xfrm>
          <a:prstGeom prst="rect">
            <a:avLst/>
          </a:prstGeom>
          <a:noFill/>
        </p:spPr>
        <p:txBody>
          <a:bodyPr wrap="square" lIns="0" rIns="0" tIns="0" bIns="0" anchor="t">
            <a:noAutofit/>
          </a:bodyPr>
          <a:lstStyle/>
          <a:p>
            <a:pPr algn="l">
              <a:lnSpc>
                <a:spcPts val="2600"/>
              </a:lnSpc>
            </a:pPr>
            <a:r>
              <a:rPr sz="2000" b="0">
                <a:solidFill>
                  <a:srgbClr val="FFFFFF"/>
                </a:solidFill>
                <a:latin typeface="Outfit"/>
              </a:rPr>
              <a:t>1 min. It says its sources were checked. What was checked?</a:t>
            </a:r>
          </a:p>
        </p:txBody>
      </p:sp>
      <p:sp>
        <p:nvSpPr>
          <p:cNvPr id="30" name="TextBox 29"/>
          <p:cNvSpPr txBox="1"/>
          <p:nvPr/>
        </p:nvSpPr>
        <p:spPr>
          <a:xfrm>
            <a:off x="762000" y="6096000"/>
            <a:ext cx="9525000" cy="349250"/>
          </a:xfrm>
          <a:prstGeom prst="rect">
            <a:avLst/>
          </a:prstGeom>
          <a:noFill/>
        </p:spPr>
        <p:txBody>
          <a:bodyPr wrap="square" lIns="0" rIns="0" tIns="0" bIns="0" anchor="t">
            <a:noAutofit/>
          </a:bodyPr>
          <a:lstStyle/>
          <a:p>
            <a:pPr algn="l">
              <a:lnSpc>
                <a:spcPts val="2200"/>
              </a:lnSpc>
            </a:pPr>
            <a:r>
              <a:rPr sz="1700" b="0">
                <a:solidFill>
                  <a:srgbClr val="FFFFFF"/>
                </a:solidFill>
                <a:latin typeface="Outfit"/>
              </a:rPr>
              <a:t>Y: the source says it. P: only part of it. N: it doesn't say it.</a:t>
            </a:r>
          </a:p>
        </p:txBody>
      </p:sp>
      <p:pic>
        <p:nvPicPr>
          <p:cNvPr id="31" name="Label s12-29" descr="12 / 15"/>
          <p:cNvPicPr>
            <a:picLocks noChangeAspect="1"/>
          </p:cNvPicPr>
          <p:nvPr/>
        </p:nvPicPr>
        <p:blipFill>
          <a:blip r:embed="rId16"/>
          <a:stretch>
            <a:fillRect/>
          </a:stretch>
        </p:blipFill>
        <p:spPr>
          <a:xfrm>
            <a:off x="10784582" y="6299200"/>
            <a:ext cx="645418" cy="1778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F5FE0"/>
        </a:solidFill>
        <a:effectLst/>
      </p:bgPr>
    </p:bg>
    <p:spTree>
      <p:nvGrpSpPr>
        <p:cNvPr id="1" name=""/>
        <p:cNvGrpSpPr/>
        <p:nvPr/>
      </p:nvGrpSpPr>
      <p:grpSpPr/>
      <p:pic>
        <p:nvPicPr>
          <p:cNvPr id="2" name="Label s13-00" descr="Exercise 3, part B"/>
          <p:cNvPicPr>
            <a:picLocks noChangeAspect="1"/>
          </p:cNvPicPr>
          <p:nvPr/>
        </p:nvPicPr>
        <p:blipFill>
          <a:blip r:embed="rId2"/>
          <a:stretch>
            <a:fillRect/>
          </a:stretch>
        </p:blipFill>
        <p:spPr>
          <a:xfrm>
            <a:off x="762000" y="609600"/>
            <a:ext cx="2263180" cy="228600"/>
          </a:xfrm>
          <a:prstGeom prst="rect">
            <a:avLst/>
          </a:prstGeom>
        </p:spPr>
      </p:pic>
      <p:sp>
        <p:nvSpPr>
          <p:cNvPr id="3" name="Rectangle 2"/>
          <p:cNvSpPr/>
          <p:nvPr/>
        </p:nvSpPr>
        <p:spPr>
          <a:xfrm>
            <a:off x="3302000" y="571500"/>
            <a:ext cx="952500" cy="304800"/>
          </a:xfrm>
          <a:prstGeom prst="rect">
            <a:avLst/>
          </a:prstGeom>
          <a:solidFill>
            <a:srgbClr val="FFC2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4" name="Label s13-02" descr="7 min"/>
          <p:cNvPicPr>
            <a:picLocks noChangeAspect="1"/>
          </p:cNvPicPr>
          <p:nvPr/>
        </p:nvPicPr>
        <p:blipFill>
          <a:blip r:embed="rId3"/>
          <a:stretch>
            <a:fillRect/>
          </a:stretch>
        </p:blipFill>
        <p:spPr>
          <a:xfrm>
            <a:off x="3484860" y="622300"/>
            <a:ext cx="586780" cy="203200"/>
          </a:xfrm>
          <a:prstGeom prst="rect">
            <a:avLst/>
          </a:prstGeom>
        </p:spPr>
      </p:pic>
      <p:sp>
        <p:nvSpPr>
          <p:cNvPr id="5" name="TextBox 4"/>
          <p:cNvSpPr txBox="1"/>
          <p:nvPr/>
        </p:nvSpPr>
        <p:spPr>
          <a:xfrm>
            <a:off x="723900" y="1054100"/>
            <a:ext cx="7324280" cy="889000"/>
          </a:xfrm>
          <a:prstGeom prst="rect">
            <a:avLst/>
          </a:prstGeom>
          <a:noFill/>
        </p:spPr>
        <p:txBody>
          <a:bodyPr wrap="none" lIns="0" rIns="0" tIns="0" bIns="0" anchor="t">
            <a:noAutofit/>
          </a:bodyPr>
          <a:lstStyle/>
          <a:p>
            <a:pPr algn="l">
              <a:lnSpc>
                <a:spcPts val="5600"/>
              </a:lnSpc>
            </a:pPr>
            <a:r>
              <a:rPr sz="5200" b="1" spc="-156">
                <a:solidFill>
                  <a:srgbClr val="FFFFFF"/>
                </a:solidFill>
                <a:latin typeface="Outfit"/>
              </a:rPr>
              <a:t>Find what an AI changed</a:t>
            </a:r>
          </a:p>
        </p:txBody>
      </p:sp>
      <p:sp>
        <p:nvSpPr>
          <p:cNvPr id="6" name="Rectangle 5"/>
          <p:cNvSpPr/>
          <p:nvPr/>
        </p:nvSpPr>
        <p:spPr>
          <a:xfrm>
            <a:off x="812800" y="2247900"/>
            <a:ext cx="2476500" cy="1270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ectangle 6"/>
          <p:cNvSpPr/>
          <p:nvPr/>
        </p:nvSpPr>
        <p:spPr>
          <a:xfrm>
            <a:off x="762000" y="2197100"/>
            <a:ext cx="2476500" cy="127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8" name="Label s13-05" descr="W"/>
          <p:cNvPicPr>
            <a:picLocks noChangeAspect="1"/>
          </p:cNvPicPr>
          <p:nvPr/>
        </p:nvPicPr>
        <p:blipFill>
          <a:blip r:embed="rId4"/>
          <a:stretch>
            <a:fillRect/>
          </a:stretch>
        </p:blipFill>
        <p:spPr>
          <a:xfrm>
            <a:off x="952500" y="2324100"/>
            <a:ext cx="352127" cy="571500"/>
          </a:xfrm>
          <a:prstGeom prst="rect">
            <a:avLst/>
          </a:prstGeom>
        </p:spPr>
      </p:pic>
      <p:pic>
        <p:nvPicPr>
          <p:cNvPr id="9" name="Label s13-06" descr="Wording only"/>
          <p:cNvPicPr>
            <a:picLocks noChangeAspect="1"/>
          </p:cNvPicPr>
          <p:nvPr/>
        </p:nvPicPr>
        <p:blipFill>
          <a:blip r:embed="rId5"/>
          <a:stretch>
            <a:fillRect/>
          </a:stretch>
        </p:blipFill>
        <p:spPr>
          <a:xfrm>
            <a:off x="952500" y="3022600"/>
            <a:ext cx="1408212" cy="215900"/>
          </a:xfrm>
          <a:prstGeom prst="rect">
            <a:avLst/>
          </a:prstGeom>
        </p:spPr>
      </p:pic>
      <p:sp>
        <p:nvSpPr>
          <p:cNvPr id="10" name="Rectangle 9"/>
          <p:cNvSpPr/>
          <p:nvPr/>
        </p:nvSpPr>
        <p:spPr>
          <a:xfrm>
            <a:off x="3543300" y="2247900"/>
            <a:ext cx="2476500" cy="1270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3492500" y="2197100"/>
            <a:ext cx="2476500" cy="127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2" name="Label s13-08" descr="C"/>
          <p:cNvPicPr>
            <a:picLocks noChangeAspect="1"/>
          </p:cNvPicPr>
          <p:nvPr/>
        </p:nvPicPr>
        <p:blipFill>
          <a:blip r:embed="rId6"/>
          <a:stretch>
            <a:fillRect/>
          </a:stretch>
        </p:blipFill>
        <p:spPr>
          <a:xfrm>
            <a:off x="3683000" y="2324100"/>
            <a:ext cx="352127" cy="571500"/>
          </a:xfrm>
          <a:prstGeom prst="rect">
            <a:avLst/>
          </a:prstGeom>
        </p:spPr>
      </p:pic>
      <p:pic>
        <p:nvPicPr>
          <p:cNvPr id="13" name="Label s13-09" descr="Changed meaning"/>
          <p:cNvPicPr>
            <a:picLocks noChangeAspect="1"/>
          </p:cNvPicPr>
          <p:nvPr/>
        </p:nvPicPr>
        <p:blipFill>
          <a:blip r:embed="rId7"/>
          <a:stretch>
            <a:fillRect/>
          </a:stretch>
        </p:blipFill>
        <p:spPr>
          <a:xfrm>
            <a:off x="3683000" y="3022600"/>
            <a:ext cx="1760240" cy="215900"/>
          </a:xfrm>
          <a:prstGeom prst="rect">
            <a:avLst/>
          </a:prstGeom>
        </p:spPr>
      </p:pic>
      <p:sp>
        <p:nvSpPr>
          <p:cNvPr id="14" name="Rectangle 13"/>
          <p:cNvSpPr/>
          <p:nvPr/>
        </p:nvSpPr>
        <p:spPr>
          <a:xfrm>
            <a:off x="6273800" y="2247900"/>
            <a:ext cx="2476500" cy="1270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ectangle 14"/>
          <p:cNvSpPr/>
          <p:nvPr/>
        </p:nvSpPr>
        <p:spPr>
          <a:xfrm>
            <a:off x="6223000" y="2197100"/>
            <a:ext cx="2476500" cy="127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6" name="Label s13-11" descr="M"/>
          <p:cNvPicPr>
            <a:picLocks noChangeAspect="1"/>
          </p:cNvPicPr>
          <p:nvPr/>
        </p:nvPicPr>
        <p:blipFill>
          <a:blip r:embed="rId8"/>
          <a:stretch>
            <a:fillRect/>
          </a:stretch>
        </p:blipFill>
        <p:spPr>
          <a:xfrm>
            <a:off x="6413500" y="2324100"/>
            <a:ext cx="352127" cy="571500"/>
          </a:xfrm>
          <a:prstGeom prst="rect">
            <a:avLst/>
          </a:prstGeom>
        </p:spPr>
      </p:pic>
      <p:pic>
        <p:nvPicPr>
          <p:cNvPr id="17" name="Label s13-12" descr="Missing"/>
          <p:cNvPicPr>
            <a:picLocks noChangeAspect="1"/>
          </p:cNvPicPr>
          <p:nvPr/>
        </p:nvPicPr>
        <p:blipFill>
          <a:blip r:embed="rId9"/>
          <a:stretch>
            <a:fillRect/>
          </a:stretch>
        </p:blipFill>
        <p:spPr>
          <a:xfrm>
            <a:off x="6413500" y="3022600"/>
            <a:ext cx="821531" cy="215900"/>
          </a:xfrm>
          <a:prstGeom prst="rect">
            <a:avLst/>
          </a:prstGeom>
        </p:spPr>
      </p:pic>
      <p:sp>
        <p:nvSpPr>
          <p:cNvPr id="18" name="Rectangle 17"/>
          <p:cNvSpPr/>
          <p:nvPr/>
        </p:nvSpPr>
        <p:spPr>
          <a:xfrm>
            <a:off x="9004300" y="2247900"/>
            <a:ext cx="2476500" cy="1270000"/>
          </a:xfrm>
          <a:prstGeom prst="rect">
            <a:avLst/>
          </a:prstGeom>
          <a:solidFill>
            <a:srgbClr val="1A49A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Rectangle 18"/>
          <p:cNvSpPr/>
          <p:nvPr/>
        </p:nvSpPr>
        <p:spPr>
          <a:xfrm>
            <a:off x="8953500" y="2197100"/>
            <a:ext cx="2476500" cy="1270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0" name="Label s13-14" descr="A"/>
          <p:cNvPicPr>
            <a:picLocks noChangeAspect="1"/>
          </p:cNvPicPr>
          <p:nvPr/>
        </p:nvPicPr>
        <p:blipFill>
          <a:blip r:embed="rId10"/>
          <a:stretch>
            <a:fillRect/>
          </a:stretch>
        </p:blipFill>
        <p:spPr>
          <a:xfrm>
            <a:off x="9144000" y="2324100"/>
            <a:ext cx="352127" cy="571500"/>
          </a:xfrm>
          <a:prstGeom prst="rect">
            <a:avLst/>
          </a:prstGeom>
        </p:spPr>
      </p:pic>
      <p:pic>
        <p:nvPicPr>
          <p:cNvPr id="21" name="Label s13-15" descr="Added"/>
          <p:cNvPicPr>
            <a:picLocks noChangeAspect="1"/>
          </p:cNvPicPr>
          <p:nvPr/>
        </p:nvPicPr>
        <p:blipFill>
          <a:blip r:embed="rId11"/>
          <a:stretch>
            <a:fillRect/>
          </a:stretch>
        </p:blipFill>
        <p:spPr>
          <a:xfrm>
            <a:off x="9144000" y="3022600"/>
            <a:ext cx="586780" cy="215900"/>
          </a:xfrm>
          <a:prstGeom prst="rect">
            <a:avLst/>
          </a:prstGeom>
        </p:spPr>
      </p:pic>
      <p:pic>
        <p:nvPicPr>
          <p:cNvPr id="22" name="Label s13-16" descr="1"/>
          <p:cNvPicPr>
            <a:picLocks noChangeAspect="1"/>
          </p:cNvPicPr>
          <p:nvPr/>
        </p:nvPicPr>
        <p:blipFill>
          <a:blip r:embed="rId12"/>
          <a:stretch>
            <a:fillRect/>
          </a:stretch>
        </p:blipFill>
        <p:spPr>
          <a:xfrm>
            <a:off x="762000" y="3835400"/>
            <a:ext cx="167680" cy="304800"/>
          </a:xfrm>
          <a:prstGeom prst="rect">
            <a:avLst/>
          </a:prstGeom>
        </p:spPr>
      </p:pic>
      <p:sp>
        <p:nvSpPr>
          <p:cNvPr id="23" name="Rectangle 22"/>
          <p:cNvSpPr/>
          <p:nvPr/>
        </p:nvSpPr>
        <p:spPr>
          <a:xfrm>
            <a:off x="1143000" y="3848100"/>
            <a:ext cx="889000" cy="279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4" name="Label s13-18" descr="1 min"/>
          <p:cNvPicPr>
            <a:picLocks noChangeAspect="1"/>
          </p:cNvPicPr>
          <p:nvPr/>
        </p:nvPicPr>
        <p:blipFill>
          <a:blip r:embed="rId13"/>
          <a:stretch>
            <a:fillRect/>
          </a:stretch>
        </p:blipFill>
        <p:spPr>
          <a:xfrm>
            <a:off x="1335980" y="3898900"/>
            <a:ext cx="502940" cy="177800"/>
          </a:xfrm>
          <a:prstGeom prst="rect">
            <a:avLst/>
          </a:prstGeom>
        </p:spPr>
      </p:pic>
      <p:sp>
        <p:nvSpPr>
          <p:cNvPr id="25" name="TextBox 24"/>
          <p:cNvSpPr txBox="1"/>
          <p:nvPr/>
        </p:nvSpPr>
        <p:spPr>
          <a:xfrm>
            <a:off x="2260600" y="3835400"/>
            <a:ext cx="9144000" cy="381000"/>
          </a:xfrm>
          <a:prstGeom prst="rect">
            <a:avLst/>
          </a:prstGeom>
          <a:noFill/>
        </p:spPr>
        <p:txBody>
          <a:bodyPr wrap="square" lIns="0" rIns="0" tIns="0" bIns="0" anchor="t">
            <a:noAutofit/>
          </a:bodyPr>
          <a:lstStyle/>
          <a:p>
            <a:pPr algn="l">
              <a:lnSpc>
                <a:spcPts val="2400"/>
              </a:lnSpc>
            </a:pPr>
            <a:r>
              <a:rPr sz="1900" b="0">
                <a:solidFill>
                  <a:srgbClr val="FFFFFF"/>
                </a:solidFill>
                <a:latin typeface="Outfit"/>
              </a:rPr>
              <a:t>Read the request. What was the AI asked to do?</a:t>
            </a:r>
          </a:p>
        </p:txBody>
      </p:sp>
      <p:pic>
        <p:nvPicPr>
          <p:cNvPr id="26" name="Label s13-20" descr="2"/>
          <p:cNvPicPr>
            <a:picLocks noChangeAspect="1"/>
          </p:cNvPicPr>
          <p:nvPr/>
        </p:nvPicPr>
        <p:blipFill>
          <a:blip r:embed="rId14"/>
          <a:stretch>
            <a:fillRect/>
          </a:stretch>
        </p:blipFill>
        <p:spPr>
          <a:xfrm>
            <a:off x="762000" y="4343400"/>
            <a:ext cx="167680" cy="304800"/>
          </a:xfrm>
          <a:prstGeom prst="rect">
            <a:avLst/>
          </a:prstGeom>
        </p:spPr>
      </p:pic>
      <p:sp>
        <p:nvSpPr>
          <p:cNvPr id="27" name="Rectangle 26"/>
          <p:cNvSpPr/>
          <p:nvPr/>
        </p:nvSpPr>
        <p:spPr>
          <a:xfrm>
            <a:off x="1143000" y="4356100"/>
            <a:ext cx="889000" cy="279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28" name="Label s13-22" descr="3 min"/>
          <p:cNvPicPr>
            <a:picLocks noChangeAspect="1"/>
          </p:cNvPicPr>
          <p:nvPr/>
        </p:nvPicPr>
        <p:blipFill>
          <a:blip r:embed="rId15"/>
          <a:stretch>
            <a:fillRect/>
          </a:stretch>
        </p:blipFill>
        <p:spPr>
          <a:xfrm>
            <a:off x="1335980" y="4406900"/>
            <a:ext cx="502940" cy="177800"/>
          </a:xfrm>
          <a:prstGeom prst="rect">
            <a:avLst/>
          </a:prstGeom>
        </p:spPr>
      </p:pic>
      <p:sp>
        <p:nvSpPr>
          <p:cNvPr id="29" name="TextBox 28"/>
          <p:cNvSpPr txBox="1"/>
          <p:nvPr/>
        </p:nvSpPr>
        <p:spPr>
          <a:xfrm>
            <a:off x="2260600" y="4343400"/>
            <a:ext cx="9144000" cy="381000"/>
          </a:xfrm>
          <a:prstGeom prst="rect">
            <a:avLst/>
          </a:prstGeom>
          <a:noFill/>
        </p:spPr>
        <p:txBody>
          <a:bodyPr wrap="square" lIns="0" rIns="0" tIns="0" bIns="0" anchor="t">
            <a:noAutofit/>
          </a:bodyPr>
          <a:lstStyle/>
          <a:p>
            <a:pPr algn="l">
              <a:lnSpc>
                <a:spcPts val="2400"/>
              </a:lnSpc>
            </a:pPr>
            <a:r>
              <a:rPr sz="1900" b="0">
                <a:solidFill>
                  <a:srgbClr val="FFFFFF"/>
                </a:solidFill>
                <a:latin typeface="Outfit"/>
              </a:rPr>
              <a:t>Compare the two versions, line by line. Mark W, C, M or A.</a:t>
            </a:r>
          </a:p>
        </p:txBody>
      </p:sp>
      <p:pic>
        <p:nvPicPr>
          <p:cNvPr id="30" name="Label s13-24" descr="3"/>
          <p:cNvPicPr>
            <a:picLocks noChangeAspect="1"/>
          </p:cNvPicPr>
          <p:nvPr/>
        </p:nvPicPr>
        <p:blipFill>
          <a:blip r:embed="rId16"/>
          <a:stretch>
            <a:fillRect/>
          </a:stretch>
        </p:blipFill>
        <p:spPr>
          <a:xfrm>
            <a:off x="762000" y="4851400"/>
            <a:ext cx="167680" cy="304800"/>
          </a:xfrm>
          <a:prstGeom prst="rect">
            <a:avLst/>
          </a:prstGeom>
        </p:spPr>
      </p:pic>
      <p:sp>
        <p:nvSpPr>
          <p:cNvPr id="31" name="Rectangle 30"/>
          <p:cNvSpPr/>
          <p:nvPr/>
        </p:nvSpPr>
        <p:spPr>
          <a:xfrm>
            <a:off x="1143000" y="4864100"/>
            <a:ext cx="889000" cy="279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2" name="Label s13-26" descr="2 min"/>
          <p:cNvPicPr>
            <a:picLocks noChangeAspect="1"/>
          </p:cNvPicPr>
          <p:nvPr/>
        </p:nvPicPr>
        <p:blipFill>
          <a:blip r:embed="rId17"/>
          <a:stretch>
            <a:fillRect/>
          </a:stretch>
        </p:blipFill>
        <p:spPr>
          <a:xfrm>
            <a:off x="1335980" y="4914900"/>
            <a:ext cx="502940" cy="177800"/>
          </a:xfrm>
          <a:prstGeom prst="rect">
            <a:avLst/>
          </a:prstGeom>
        </p:spPr>
      </p:pic>
      <p:sp>
        <p:nvSpPr>
          <p:cNvPr id="33" name="TextBox 32"/>
          <p:cNvSpPr txBox="1"/>
          <p:nvPr/>
        </p:nvSpPr>
        <p:spPr>
          <a:xfrm>
            <a:off x="2260600" y="4851400"/>
            <a:ext cx="9144000" cy="381000"/>
          </a:xfrm>
          <a:prstGeom prst="rect">
            <a:avLst/>
          </a:prstGeom>
          <a:noFill/>
        </p:spPr>
        <p:txBody>
          <a:bodyPr wrap="square" lIns="0" rIns="0" tIns="0" bIns="0" anchor="t">
            <a:noAutofit/>
          </a:bodyPr>
          <a:lstStyle/>
          <a:p>
            <a:pPr algn="l">
              <a:lnSpc>
                <a:spcPts val="2400"/>
              </a:lnSpc>
            </a:pPr>
            <a:r>
              <a:rPr sz="1900" b="0">
                <a:solidFill>
                  <a:srgbClr val="FFFFFF"/>
                </a:solidFill>
                <a:latin typeface="Outfit"/>
              </a:rPr>
              <a:t>Was each change asked for? Would anyone have seen it?</a:t>
            </a:r>
          </a:p>
        </p:txBody>
      </p:sp>
      <p:pic>
        <p:nvPicPr>
          <p:cNvPr id="34" name="Label s13-28" descr="4"/>
          <p:cNvPicPr>
            <a:picLocks noChangeAspect="1"/>
          </p:cNvPicPr>
          <p:nvPr/>
        </p:nvPicPr>
        <p:blipFill>
          <a:blip r:embed="rId18"/>
          <a:stretch>
            <a:fillRect/>
          </a:stretch>
        </p:blipFill>
        <p:spPr>
          <a:xfrm>
            <a:off x="762000" y="5359400"/>
            <a:ext cx="167680" cy="304800"/>
          </a:xfrm>
          <a:prstGeom prst="rect">
            <a:avLst/>
          </a:prstGeom>
        </p:spPr>
      </p:pic>
      <p:sp>
        <p:nvSpPr>
          <p:cNvPr id="35" name="Rectangle 34"/>
          <p:cNvSpPr/>
          <p:nvPr/>
        </p:nvSpPr>
        <p:spPr>
          <a:xfrm>
            <a:off x="1143000" y="5372100"/>
            <a:ext cx="889000" cy="279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6" name="Label s13-30" descr="1 min"/>
          <p:cNvPicPr>
            <a:picLocks noChangeAspect="1"/>
          </p:cNvPicPr>
          <p:nvPr/>
        </p:nvPicPr>
        <p:blipFill>
          <a:blip r:embed="rId13"/>
          <a:stretch>
            <a:fillRect/>
          </a:stretch>
        </p:blipFill>
        <p:spPr>
          <a:xfrm>
            <a:off x="1335980" y="5422900"/>
            <a:ext cx="502940" cy="177800"/>
          </a:xfrm>
          <a:prstGeom prst="rect">
            <a:avLst/>
          </a:prstGeom>
        </p:spPr>
      </p:pic>
      <p:sp>
        <p:nvSpPr>
          <p:cNvPr id="37" name="TextBox 36"/>
          <p:cNvSpPr txBox="1"/>
          <p:nvPr/>
        </p:nvSpPr>
        <p:spPr>
          <a:xfrm>
            <a:off x="2260600" y="5359400"/>
            <a:ext cx="9144000" cy="381000"/>
          </a:xfrm>
          <a:prstGeom prst="rect">
            <a:avLst/>
          </a:prstGeom>
          <a:noFill/>
        </p:spPr>
        <p:txBody>
          <a:bodyPr wrap="square" lIns="0" rIns="0" tIns="0" bIns="0" anchor="t">
            <a:noAutofit/>
          </a:bodyPr>
          <a:lstStyle/>
          <a:p>
            <a:pPr algn="l">
              <a:lnSpc>
                <a:spcPts val="2400"/>
              </a:lnSpc>
            </a:pPr>
            <a:r>
              <a:rPr sz="1900" b="0">
                <a:solidFill>
                  <a:srgbClr val="FFFFFF"/>
                </a:solidFill>
                <a:latin typeface="Outfit"/>
              </a:rPr>
              <a:t>Keep, fix or restore. Who checks AI edits to our files?</a:t>
            </a:r>
          </a:p>
        </p:txBody>
      </p:sp>
      <p:sp>
        <p:nvSpPr>
          <p:cNvPr id="38" name="TextBox 37"/>
          <p:cNvSpPr txBox="1"/>
          <p:nvPr/>
        </p:nvSpPr>
        <p:spPr>
          <a:xfrm>
            <a:off x="762000" y="6096000"/>
            <a:ext cx="9525000" cy="349250"/>
          </a:xfrm>
          <a:prstGeom prst="rect">
            <a:avLst/>
          </a:prstGeom>
          <a:noFill/>
        </p:spPr>
        <p:txBody>
          <a:bodyPr wrap="square" lIns="0" rIns="0" tIns="0" bIns="0" anchor="t">
            <a:noAutofit/>
          </a:bodyPr>
          <a:lstStyle/>
          <a:p>
            <a:pPr algn="l">
              <a:lnSpc>
                <a:spcPts val="2200"/>
              </a:lnSpc>
            </a:pPr>
            <a:r>
              <a:rPr sz="1700" b="0">
                <a:solidFill>
                  <a:srgbClr val="FFFFFF"/>
                </a:solidFill>
                <a:latin typeface="Outfit"/>
              </a:rPr>
              <a:t>Practice sheet 3, or your own file's version history.</a:t>
            </a:r>
          </a:p>
        </p:txBody>
      </p:sp>
      <p:pic>
        <p:nvPicPr>
          <p:cNvPr id="39" name="Label s13-33" descr="13 / 15"/>
          <p:cNvPicPr>
            <a:picLocks noChangeAspect="1"/>
          </p:cNvPicPr>
          <p:nvPr/>
        </p:nvPicPr>
        <p:blipFill>
          <a:blip r:embed="rId19"/>
          <a:stretch>
            <a:fillRect/>
          </a:stretch>
        </p:blipFill>
        <p:spPr>
          <a:xfrm>
            <a:off x="10784582" y="6299200"/>
            <a:ext cx="645418" cy="1778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3F4F4"/>
        </a:solidFill>
        <a:effectLst/>
      </p:bgPr>
    </p:bg>
    <p:spTree>
      <p:nvGrpSpPr>
        <p:cNvPr id="1" name=""/>
        <p:cNvGrpSpPr/>
        <p:nvPr/>
      </p:nvGrpSpPr>
      <p:grpSpPr/>
      <p:pic>
        <p:nvPicPr>
          <p:cNvPr id="2" name="Label s14-00" descr="Debrief"/>
          <p:cNvPicPr>
            <a:picLocks noChangeAspect="1"/>
          </p:cNvPicPr>
          <p:nvPr/>
        </p:nvPicPr>
        <p:blipFill>
          <a:blip r:embed="rId2"/>
          <a:stretch>
            <a:fillRect/>
          </a:stretch>
        </p:blipFill>
        <p:spPr>
          <a:xfrm>
            <a:off x="762000" y="609600"/>
            <a:ext cx="762794" cy="203200"/>
          </a:xfrm>
          <a:prstGeom prst="rect">
            <a:avLst/>
          </a:prstGeom>
        </p:spPr>
      </p:pic>
      <p:pic>
        <p:nvPicPr>
          <p:cNvPr id="3" name="Label s14-01" descr="1"/>
          <p:cNvPicPr>
            <a:picLocks noChangeAspect="1"/>
          </p:cNvPicPr>
          <p:nvPr/>
        </p:nvPicPr>
        <p:blipFill>
          <a:blip r:embed="rId3"/>
          <a:stretch>
            <a:fillRect/>
          </a:stretch>
        </p:blipFill>
        <p:spPr>
          <a:xfrm>
            <a:off x="762000" y="1117600"/>
            <a:ext cx="201216" cy="393700"/>
          </a:xfrm>
          <a:prstGeom prst="rect">
            <a:avLst/>
          </a:prstGeom>
        </p:spPr>
      </p:pic>
      <p:sp>
        <p:nvSpPr>
          <p:cNvPr id="4" name="TextBox 3"/>
          <p:cNvSpPr txBox="1"/>
          <p:nvPr/>
        </p:nvSpPr>
        <p:spPr>
          <a:xfrm>
            <a:off x="1333500" y="1079500"/>
            <a:ext cx="10096500" cy="523875"/>
          </a:xfrm>
          <a:prstGeom prst="rect">
            <a:avLst/>
          </a:prstGeom>
          <a:noFill/>
        </p:spPr>
        <p:txBody>
          <a:bodyPr wrap="square" lIns="0" rIns="0" tIns="0" bIns="0" anchor="t">
            <a:noAutofit/>
          </a:bodyPr>
          <a:lstStyle/>
          <a:p>
            <a:pPr algn="l">
              <a:lnSpc>
                <a:spcPts val="3300"/>
              </a:lnSpc>
            </a:pPr>
            <a:r>
              <a:rPr sz="2800" b="1" spc="-84">
                <a:solidFill>
                  <a:srgbClr val="0A0B0C"/>
                </a:solidFill>
                <a:latin typeface="Outfit"/>
              </a:rPr>
              <a:t>What did you find today that you'd have missed last week?</a:t>
            </a:r>
          </a:p>
        </p:txBody>
      </p:sp>
      <p:pic>
        <p:nvPicPr>
          <p:cNvPr id="5" name="Label s14-03" descr="2"/>
          <p:cNvPicPr>
            <a:picLocks noChangeAspect="1"/>
          </p:cNvPicPr>
          <p:nvPr/>
        </p:nvPicPr>
        <p:blipFill>
          <a:blip r:embed="rId4"/>
          <a:stretch>
            <a:fillRect/>
          </a:stretch>
        </p:blipFill>
        <p:spPr>
          <a:xfrm>
            <a:off x="762000" y="2260600"/>
            <a:ext cx="201216" cy="393700"/>
          </a:xfrm>
          <a:prstGeom prst="rect">
            <a:avLst/>
          </a:prstGeom>
        </p:spPr>
      </p:pic>
      <p:sp>
        <p:nvSpPr>
          <p:cNvPr id="6" name="TextBox 5"/>
          <p:cNvSpPr txBox="1"/>
          <p:nvPr/>
        </p:nvSpPr>
        <p:spPr>
          <a:xfrm>
            <a:off x="1333500" y="2222500"/>
            <a:ext cx="10096500" cy="942975"/>
          </a:xfrm>
          <a:prstGeom prst="rect">
            <a:avLst/>
          </a:prstGeom>
          <a:noFill/>
        </p:spPr>
        <p:txBody>
          <a:bodyPr wrap="square" lIns="0" rIns="0" tIns="0" bIns="0" anchor="t">
            <a:noAutofit/>
          </a:bodyPr>
          <a:lstStyle/>
          <a:p>
            <a:pPr algn="l">
              <a:lnSpc>
                <a:spcPts val="3300"/>
              </a:lnSpc>
            </a:pPr>
            <a:r>
              <a:rPr sz="2800" b="1" spc="-84">
                <a:solidFill>
                  <a:srgbClr val="0A0B0C"/>
                </a:solidFill>
                <a:latin typeface="Outfit"/>
              </a:rPr>
              <a:t>Which parts of our work need checking every time, and which are fine with a quick read?</a:t>
            </a:r>
          </a:p>
        </p:txBody>
      </p:sp>
      <p:pic>
        <p:nvPicPr>
          <p:cNvPr id="7" name="Label s14-05" descr="3"/>
          <p:cNvPicPr>
            <a:picLocks noChangeAspect="1"/>
          </p:cNvPicPr>
          <p:nvPr/>
        </p:nvPicPr>
        <p:blipFill>
          <a:blip r:embed="rId5"/>
          <a:stretch>
            <a:fillRect/>
          </a:stretch>
        </p:blipFill>
        <p:spPr>
          <a:xfrm>
            <a:off x="762000" y="3657600"/>
            <a:ext cx="201216" cy="393700"/>
          </a:xfrm>
          <a:prstGeom prst="rect">
            <a:avLst/>
          </a:prstGeom>
        </p:spPr>
      </p:pic>
      <p:sp>
        <p:nvSpPr>
          <p:cNvPr id="8" name="TextBox 7"/>
          <p:cNvSpPr txBox="1"/>
          <p:nvPr/>
        </p:nvSpPr>
        <p:spPr>
          <a:xfrm>
            <a:off x="1333500" y="3619500"/>
            <a:ext cx="10096500" cy="942975"/>
          </a:xfrm>
          <a:prstGeom prst="rect">
            <a:avLst/>
          </a:prstGeom>
          <a:noFill/>
        </p:spPr>
        <p:txBody>
          <a:bodyPr wrap="square" lIns="0" rIns="0" tIns="0" bIns="0" anchor="t">
            <a:noAutofit/>
          </a:bodyPr>
          <a:lstStyle/>
          <a:p>
            <a:pPr algn="l">
              <a:lnSpc>
                <a:spcPts val="3300"/>
              </a:lnSpc>
            </a:pPr>
            <a:r>
              <a:rPr sz="2800" b="1" spc="-84">
                <a:solidFill>
                  <a:srgbClr val="0A0B0C"/>
                </a:solidFill>
                <a:latin typeface="Outfit"/>
              </a:rPr>
              <a:t>Where do we check things outside the chat: which document, which system, which person?</a:t>
            </a:r>
          </a:p>
        </p:txBody>
      </p:sp>
      <p:pic>
        <p:nvPicPr>
          <p:cNvPr id="9" name="Label s14-07" descr="4"/>
          <p:cNvPicPr>
            <a:picLocks noChangeAspect="1"/>
          </p:cNvPicPr>
          <p:nvPr/>
        </p:nvPicPr>
        <p:blipFill>
          <a:blip r:embed="rId6"/>
          <a:stretch>
            <a:fillRect/>
          </a:stretch>
        </p:blipFill>
        <p:spPr>
          <a:xfrm>
            <a:off x="762000" y="5054600"/>
            <a:ext cx="201216" cy="393700"/>
          </a:xfrm>
          <a:prstGeom prst="rect">
            <a:avLst/>
          </a:prstGeom>
        </p:spPr>
      </p:pic>
      <p:sp>
        <p:nvSpPr>
          <p:cNvPr id="10" name="TextBox 9"/>
          <p:cNvSpPr txBox="1"/>
          <p:nvPr/>
        </p:nvSpPr>
        <p:spPr>
          <a:xfrm>
            <a:off x="1333500" y="5016500"/>
            <a:ext cx="10096500" cy="942975"/>
          </a:xfrm>
          <a:prstGeom prst="rect">
            <a:avLst/>
          </a:prstGeom>
          <a:noFill/>
        </p:spPr>
        <p:txBody>
          <a:bodyPr wrap="square" lIns="0" rIns="0" tIns="0" bIns="0" anchor="t">
            <a:noAutofit/>
          </a:bodyPr>
          <a:lstStyle/>
          <a:p>
            <a:pPr algn="l">
              <a:lnSpc>
                <a:spcPts val="3300"/>
              </a:lnSpc>
            </a:pPr>
            <a:r>
              <a:rPr sz="2800" b="1" spc="-84">
                <a:solidFill>
                  <a:srgbClr val="0A0B0C"/>
                </a:solidFill>
                <a:latin typeface="Outfit"/>
              </a:rPr>
              <a:t>When AI hands us a report or changes our files, who checks it, and how?</a:t>
            </a:r>
          </a:p>
        </p:txBody>
      </p:sp>
      <p:pic>
        <p:nvPicPr>
          <p:cNvPr id="11" name="Label s14-09" descr="14 / 15"/>
          <p:cNvPicPr>
            <a:picLocks noChangeAspect="1"/>
          </p:cNvPicPr>
          <p:nvPr/>
        </p:nvPicPr>
        <p:blipFill>
          <a:blip r:embed="rId7"/>
          <a:stretch>
            <a:fillRect/>
          </a:stretch>
        </p:blipFill>
        <p:spPr>
          <a:xfrm>
            <a:off x="10784582" y="6299200"/>
            <a:ext cx="645418" cy="1778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C21A"/>
        </a:solidFill>
        <a:effectLst/>
      </p:bgPr>
    </p:bg>
    <p:spTree>
      <p:nvGrpSpPr>
        <p:cNvPr id="1" name=""/>
        <p:cNvGrpSpPr/>
        <p:nvPr/>
      </p:nvGrpSpPr>
      <p:grpSpPr/>
      <p:sp>
        <p:nvSpPr>
          <p:cNvPr id="2" name="Rectangle 1"/>
          <p:cNvSpPr/>
          <p:nvPr/>
        </p:nvSpPr>
        <p:spPr>
          <a:xfrm>
            <a:off x="0" y="5016500"/>
            <a:ext cx="12192000" cy="1841500"/>
          </a:xfrm>
          <a:prstGeom prst="rect">
            <a:avLst/>
          </a:prstGeom>
          <a:solidFill>
            <a:srgbClr val="DDA8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3" name="Label s15-01" descr="Our team habit"/>
          <p:cNvPicPr>
            <a:picLocks noChangeAspect="1"/>
          </p:cNvPicPr>
          <p:nvPr/>
        </p:nvPicPr>
        <p:blipFill>
          <a:blip r:embed="rId2"/>
          <a:stretch>
            <a:fillRect/>
          </a:stretch>
        </p:blipFill>
        <p:spPr>
          <a:xfrm>
            <a:off x="762000" y="609600"/>
            <a:ext cx="1760240" cy="228600"/>
          </a:xfrm>
          <a:prstGeom prst="rect">
            <a:avLst/>
          </a:prstGeom>
        </p:spPr>
      </p:pic>
      <p:sp>
        <p:nvSpPr>
          <p:cNvPr id="4" name="Rectangle 3"/>
          <p:cNvSpPr/>
          <p:nvPr/>
        </p:nvSpPr>
        <p:spPr>
          <a:xfrm>
            <a:off x="812800" y="1066800"/>
            <a:ext cx="10668000" cy="13970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762000" y="1016000"/>
            <a:ext cx="10668000" cy="1397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1079500" y="1270000"/>
            <a:ext cx="10033000" cy="857250"/>
          </a:xfrm>
          <a:prstGeom prst="rect">
            <a:avLst/>
          </a:prstGeom>
          <a:noFill/>
        </p:spPr>
        <p:txBody>
          <a:bodyPr wrap="square" lIns="0" rIns="0" tIns="0" bIns="0" anchor="t">
            <a:noAutofit/>
          </a:bodyPr>
          <a:lstStyle/>
          <a:p>
            <a:pPr algn="l">
              <a:lnSpc>
                <a:spcPts val="3000"/>
              </a:lnSpc>
            </a:pPr>
            <a:r>
              <a:rPr sz="2300" b="0">
                <a:solidFill>
                  <a:srgbClr val="4B5057"/>
                </a:solidFill>
                <a:latin typeface="Outfit"/>
              </a:rPr>
              <a:t>Type your team's habit here, in one sentence. Everyone writes it on their handout.</a:t>
            </a:r>
          </a:p>
        </p:txBody>
      </p:sp>
      <p:pic>
        <p:nvPicPr>
          <p:cNvPr id="7" name="Label s15-04" descr="Check outside the chat"/>
          <p:cNvPicPr>
            <a:picLocks noChangeAspect="1"/>
          </p:cNvPicPr>
          <p:nvPr/>
        </p:nvPicPr>
        <p:blipFill>
          <a:blip r:embed="rId3"/>
          <a:stretch>
            <a:fillRect/>
          </a:stretch>
        </p:blipFill>
        <p:spPr>
          <a:xfrm>
            <a:off x="723900" y="2984500"/>
            <a:ext cx="10393759" cy="825500"/>
          </a:xfrm>
          <a:prstGeom prst="rect">
            <a:avLst/>
          </a:prstGeom>
        </p:spPr>
      </p:pic>
      <p:sp>
        <p:nvSpPr>
          <p:cNvPr id="8" name="TextBox 7"/>
          <p:cNvSpPr txBox="1"/>
          <p:nvPr/>
        </p:nvSpPr>
        <p:spPr>
          <a:xfrm>
            <a:off x="762000" y="4191000"/>
            <a:ext cx="10414000" cy="381000"/>
          </a:xfrm>
          <a:prstGeom prst="rect">
            <a:avLst/>
          </a:prstGeom>
          <a:noFill/>
        </p:spPr>
        <p:txBody>
          <a:bodyPr wrap="square" lIns="0" rIns="0" tIns="0" bIns="0" anchor="t">
            <a:noAutofit/>
          </a:bodyPr>
          <a:lstStyle/>
          <a:p>
            <a:pPr algn="l">
              <a:lnSpc>
                <a:spcPts val="2400"/>
              </a:lnSpc>
            </a:pPr>
            <a:r>
              <a:rPr sz="1800" b="0">
                <a:solidFill>
                  <a:srgbClr val="0A0B0C"/>
                </a:solidFill>
                <a:latin typeface="Outfit"/>
              </a:rPr>
              <a:t>The habit goes round by email the next working day. We'll see how it's holding in two weeks.</a:t>
            </a:r>
          </a:p>
        </p:txBody>
      </p:sp>
      <p:sp>
        <p:nvSpPr>
          <p:cNvPr id="9" name="Rectangle 8"/>
          <p:cNvSpPr/>
          <p:nvPr/>
        </p:nvSpPr>
        <p:spPr>
          <a:xfrm>
            <a:off x="10033000" y="5930900"/>
            <a:ext cx="927100" cy="88900"/>
          </a:xfrm>
          <a:prstGeom prst="rect">
            <a:avLst/>
          </a:prstGeom>
          <a:solidFill>
            <a:srgbClr val="BF92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pic>
        <p:nvPicPr>
          <p:cNvPr id="10" name="Label s15-07" descr="The Neosaipien pixel, an orange square"/>
          <p:cNvPicPr>
            <a:picLocks noChangeAspect="1"/>
          </p:cNvPicPr>
          <p:nvPr/>
        </p:nvPicPr>
        <p:blipFill>
          <a:blip r:embed="rId4"/>
          <a:stretch>
            <a:fillRect/>
          </a:stretch>
        </p:blipFill>
        <p:spPr>
          <a:xfrm>
            <a:off x="10096500" y="5168900"/>
            <a:ext cx="762000" cy="762000"/>
          </a:xfrm>
          <a:prstGeom prst="rect">
            <a:avLst/>
          </a:prstGeom>
        </p:spPr>
      </p:pic>
      <p:pic>
        <p:nvPicPr>
          <p:cNvPr id="11" name="Label s15-08" descr="15 / 15"/>
          <p:cNvPicPr>
            <a:picLocks noChangeAspect="1"/>
          </p:cNvPicPr>
          <p:nvPr/>
        </p:nvPicPr>
        <p:blipFill>
          <a:blip r:embed="rId5"/>
          <a:stretch>
            <a:fillRect/>
          </a:stretch>
        </p:blipFill>
        <p:spPr>
          <a:xfrm>
            <a:off x="10784582" y="609600"/>
            <a:ext cx="645418" cy="177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 what AI writes</dc:title>
  <dc:subject>Workshop in a Box: a 60 minute session any team lead can run</dc:subject>
  <dc:creator>Neosaipien</dc:creator>
  <cp:keywords>workshop, AI, checking, cited reports, version history</cp:keywords>
  <dc:description>October 2026 edition. Free from Neosaipien under the free licence (LICENCE.txt): change it and show it to your own people.</dc:description>
  <cp:lastModifiedBy>Neosaipien</cp:lastModifiedBy>
  <cp:revision>1</cp:revision>
  <dcterms:created xsi:type="dcterms:W3CDTF">2026-10-16T12:00:00Z</dcterms:created>
  <dcterms:modified xsi:type="dcterms:W3CDTF">2026-10-16T12:00:00Z</dcterms:modified>
  <cp:category/>
</cp:coreProperties>
</file>