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7 minutes across slides 1 to 4 (guide page 5). This hour is about handing work to an AI agent: one that does the job, not just answers. Hand out the handout and point to the brief on the front: they fill it in at 00:19. The back shows where everything is in Claude, ChatGPT and Gemini. Ask: who has handed a task to an agent already, and what happened? Take one answer.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Claude, ChatGPT and Gemini now take a goal and do the work. Claude: since 16 Sep 2026, chat and Cowork are one Claude, so you hand over a task in any conversation. ChatGPT: since 9 Jul 2026 one app holds Chat, Work and Codex; you switch to Work for a task that ends in a file. Gemini: you click Task, on a personal account with Google AI Pro or Ultra; at work, Gemini lives inside Gmail, Docs and Sheets. Claude Code, Codex and Antigravity are for building software: most of us won't need them. Keep it accurate: all as of Oct 2026, read on each vendor's own pages on 16 Oct 2026. Features arrive in waves, so if someone can't see one, it's their plan, their country or an admin setting. Neosaipien is not affiliated with Anthropic, OpenAI or Google.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each one wins somewhere. Point at the row your team cares about; don't read the table out. Samson Mathew, who made this workshop, recommends Claude first, ChatGPT second, Gemini third, and guide page 14 gives the reasons. But the tool your organisation approves comes first, for company data. If we have standardised on one tool, we use that one today. The template and research claims are the vendors' own.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all three makers now ask for the outcome, not for clever wording. So the skill isn't wording any more: it's the brief.</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tapped song, 3 minutes across slides 5 and 6 (guide page 5). First ask a volunteer to tap a song everyone knows on the table, one finger, no humming, and give the room 20 seconds to guess. Then say: In one study, people tapped out well-known songs, and expected the listener to name them half the time. That's the tappers' average guess. But the listeners got one in forty: 3 songs out of 120. The tapper hears the whole tune; the listener only hears taps. Keep it accurate: keep the word average with half the time. Don't say which songs were tapped or named. Source: Newton, Stanford, 1990.</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Your brief is the tapping. You know why it matters, who it's for and what's off limits. The agent only gets what you type, and it may not stop to ask about what you left out: it acts on its best guess. This is our comparison. The study was about songs, not AI, so its numbers stay on the previous slide.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six-part brief, 9 minutes across slides 7 and 8 (guide page 6). Brief an agent the way you'd brief a capable colleague on their first day: six things, before it starts. Read the six parts. The UK's National Cyber Security Centre asks the same questions. Before running an agent, think carefully about what it is to achieve; what actions it should be allowed to take; and when it should stop and seek human approval. That's Goal, May touch, must not, and Stop and ask. It also says: instruct the agent in both what it should do and what it should not do. So part 4 always has both halves.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made-up example. Read the vague version, then the six parts. Ask: what did the vague version leave the agent to guess? How many, by when, what matters, what it may do, when to stop. It reads the web, so it gets no power to book or pay: we come back to that at 00:31. Level 1 Read. Check: The facts, open each link and find the room size on the venue's own page.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Exercise 1, 12 minutes (guide page 7). Read the steps aloud, then start the timer. Pairs pick request A, B, C or D, or a task of their own with nothing confidential in it, and write the six parts on a brief card. Before step 3 say: read it the way an agent would, literally and without asking. Watch for a goal that is an activity, only half of part 4, stop and ask written as if unsure, and briefs that only get longer. After step 5 ask: what did the test catch? One good brief for each request is on guide page 8.</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far to let it go, 12 minutes across slides 10 to 13 (guide pages 9 and 10). Read the four levels. Start low. Up one level after five clean runs, down at once after a surprise. Then read the five checks on the right, the same five as on the handout and the cards. The job: did it do what the brief asked? The facts: is every name, number, date and quote real? The steps: how did it get there? The changes: what is different now? The sign-off: would you put your name to it? A clean run: it passed all five checks, with nothing to fix. Pairs tick one of these checks on their brief card, so make sure everyone can say what each one means. The levels and the five clean runs are our way of working, not a vendor's feature.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Ask first is set in the tool, not typed in the brief. A sentence in a brief is not a lock. As of Oct 2026: Anthropic says that by default, Claude asks before taking an action, and each connector tool can be set to Needs approval; choose Allow once until you trust it. In ChatGPT Work you approve important actions as it works, and each app has a setting: start on Always ask, and never Allow all actions. In Gemini, tasks stop for your sign-ins and confirm some actions, and write actions in connected apps always need your confirmation. So find the setting in your own tool, set it to ask, and check nobody has switched it off. Neosaipien is not affiliated with Anthropic, OpenAI or Google.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what can it touch? A connector is a signed-in link from your AI to another app: your files, your calendar, your email. It can only reach what your own account can reach, and only what the connector allows. Claude calls it a connector, ChatGPT an app inside a plugin, Gemini a connected app. Those links use one shared standard, MCP, the Model Context Protocol, which its own site compares to a USB-C port for AI applications. A skill is different: it teaches the AI how to do a task; a connector gives it access. Switch on only what the task needs, start on ask or read-only, and use your work account for work data. That is part 4 of the brief, May touch, must not, set in the tool.</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Outside words, no power. An agent that reads outside content, the web, outside email, files others sent, may not also send, pay or delete without asking. Words planted in a web page or an email can be taken as an instruction. Anthropic's safety page says that for this to work, two things must be true at the same time: it can read outside your trusted boundary, and it can take actions that could harm you. Take one away and attacks become more difficult, not impossible. These steps cut the risk. They don't end it. In December 2025 the UK's National Cyber Security Centre warned that prompt injection may never be fully fixed. Hand out the one-sheet at the end.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exercise 2 (guide page 11). The tool chooser: chat for one answer you use yourself, deep research for a question that needs many sources, an agent when the next step depends on what it finds, an automation when you can write every step down in advance. All three assistants have all four: the back of the handout shows where. Then the three questions set the ceiling for an agent. Set each agent's level: the lowest level that does the job, never above what the three questions allow.</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Exercise 2, 9 minutes (guide page 11). One set of task cards per group of three or four. Step 1, 4 minutes: sort the ten cards by tool. One card fits none. Step 2, 3 minutes: for each agent card, ask the three questions and write its level, the lowest level that does the job, never above what the three questions allow. Step 3, 2 minutes: compare with the next group. The answers are on guide page 11. Read out cards 7 and 9 at the end.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Debrief, 4 minutes (guide page 12). Ask the four questions in order. Then read out the answers to cards 7 and 9. Card 7 is the one to remember: money, outside email, no undo, so a person approves every payment and checks the bank details against the supplier record, never the email.</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team habit, 4 minutes (guide page 12). Agree the team's first level 1 task, its owner and its check, and type them into the white boxes. Everyone copies them onto their handout. Run it at level 1 and check every run; after five clean runs, decide together whether it moves up. Close: Brief it. Check it. Keep it safe. Send the follow-up email tomorrow (guide page 13) and the habit check in two weeks.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30.png"/><Relationship Id="rId11" Type="http://schemas.openxmlformats.org/officeDocument/2006/relationships/image" Target="../media/image31.png"/><Relationship Id="rId1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png"/><Relationship Id="rId9" Type="http://schemas.openxmlformats.org/officeDocument/2006/relationships/image" Target="../media/image41.png"/><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50.png"/><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56.png"/><Relationship Id="rId8" Type="http://schemas.openxmlformats.org/officeDocument/2006/relationships/image" Target="../media/image57.png"/><Relationship Id="rId9" Type="http://schemas.openxmlformats.org/officeDocument/2006/relationships/image" Target="../media/image58.png"/><Relationship Id="rId10" Type="http://schemas.openxmlformats.org/officeDocument/2006/relationships/image" Target="../media/image59.png"/><Relationship Id="rId11" Type="http://schemas.openxmlformats.org/officeDocument/2006/relationships/image" Target="../media/image60.png"/><Relationship Id="rId12" Type="http://schemas.openxmlformats.org/officeDocument/2006/relationships/image" Target="../media/image61.png"/><Relationship Id="rId13" Type="http://schemas.openxmlformats.org/officeDocument/2006/relationships/image" Target="../media/image62.png"/><Relationship Id="rId14" Type="http://schemas.openxmlformats.org/officeDocument/2006/relationships/image" Target="../media/image63.png"/><Relationship Id="rId15" Type="http://schemas.openxmlformats.org/officeDocument/2006/relationships/image" Target="../media/image64.png"/><Relationship Id="rId16" Type="http://schemas.openxmlformats.org/officeDocument/2006/relationships/image" Target="../media/image65.png"/><Relationship Id="rId17" Type="http://schemas.openxmlformats.org/officeDocument/2006/relationships/image" Target="../media/image66.png"/><Relationship Id="rId18" Type="http://schemas.openxmlformats.org/officeDocument/2006/relationships/image" Target="../media/image67.png"/><Relationship Id="rId1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8.png"/><Relationship Id="rId3" Type="http://schemas.openxmlformats.org/officeDocument/2006/relationships/image" Target="../media/image69.png"/><Relationship Id="rId4" Type="http://schemas.openxmlformats.org/officeDocument/2006/relationships/image" Target="../media/image70.png"/><Relationship Id="rId5" Type="http://schemas.openxmlformats.org/officeDocument/2006/relationships/image" Target="../media/image71.png"/><Relationship Id="rId6" Type="http://schemas.openxmlformats.org/officeDocument/2006/relationships/image" Target="../media/image72.png"/><Relationship Id="rId7" Type="http://schemas.openxmlformats.org/officeDocument/2006/relationships/image" Target="../media/image73.png"/><Relationship Id="rId8" Type="http://schemas.openxmlformats.org/officeDocument/2006/relationships/image" Target="../media/image74.png"/><Relationship Id="rId9" Type="http://schemas.openxmlformats.org/officeDocument/2006/relationships/image" Target="../media/image75.png"/><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6.png"/><Relationship Id="rId3" Type="http://schemas.openxmlformats.org/officeDocument/2006/relationships/image" Target="../media/image77.png"/><Relationship Id="rId4" Type="http://schemas.openxmlformats.org/officeDocument/2006/relationships/image" Target="../media/image78.png"/><Relationship Id="rId5" Type="http://schemas.openxmlformats.org/officeDocument/2006/relationships/image" Target="../media/image79.png"/><Relationship Id="rId6" Type="http://schemas.openxmlformats.org/officeDocument/2006/relationships/image" Target="../media/image80.png"/><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1.png"/><Relationship Id="rId3" Type="http://schemas.openxmlformats.org/officeDocument/2006/relationships/image" Target="../media/image82.png"/><Relationship Id="rId4" Type="http://schemas.openxmlformats.org/officeDocument/2006/relationships/image" Target="../media/image83.png"/><Relationship Id="rId5" Type="http://schemas.openxmlformats.org/officeDocument/2006/relationships/image" Target="../media/image84.png"/><Relationship Id="rId6" Type="http://schemas.openxmlformats.org/officeDocument/2006/relationships/image" Target="../media/image85.png"/><Relationship Id="rId7" Type="http://schemas.openxmlformats.org/officeDocument/2006/relationships/image" Target="../media/image86.png"/><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7.png"/><Relationship Id="rId3" Type="http://schemas.openxmlformats.org/officeDocument/2006/relationships/image" Target="../media/image88.png"/><Relationship Id="rId4" Type="http://schemas.openxmlformats.org/officeDocument/2006/relationships/image" Target="../media/image89.png"/><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0.png"/><Relationship Id="rId3" Type="http://schemas.openxmlformats.org/officeDocument/2006/relationships/image" Target="../media/image91.png"/><Relationship Id="rId4" Type="http://schemas.openxmlformats.org/officeDocument/2006/relationships/image" Target="../media/image92.png"/><Relationship Id="rId5" Type="http://schemas.openxmlformats.org/officeDocument/2006/relationships/image" Target="../media/image93.png"/><Relationship Id="rId6" Type="http://schemas.openxmlformats.org/officeDocument/2006/relationships/image" Target="../media/image94.png"/><Relationship Id="rId7" Type="http://schemas.openxmlformats.org/officeDocument/2006/relationships/image" Target="../media/image95.png"/><Relationship Id="rId8" Type="http://schemas.openxmlformats.org/officeDocument/2006/relationships/image" Target="../media/image96.png"/><Relationship Id="rId9" Type="http://schemas.openxmlformats.org/officeDocument/2006/relationships/image" Target="../media/image97.png"/><Relationship Id="rId10" Type="http://schemas.openxmlformats.org/officeDocument/2006/relationships/image" Target="../media/image98.png"/><Relationship Id="rId11"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9.png"/><Relationship Id="rId3" Type="http://schemas.openxmlformats.org/officeDocument/2006/relationships/image" Target="../media/image100.png"/><Relationship Id="rId4" Type="http://schemas.openxmlformats.org/officeDocument/2006/relationships/image" Target="../media/image101.png"/><Relationship Id="rId5" Type="http://schemas.openxmlformats.org/officeDocument/2006/relationships/image" Target="../media/image102.png"/><Relationship Id="rId6" Type="http://schemas.openxmlformats.org/officeDocument/2006/relationships/image" Target="../media/image103.png"/><Relationship Id="rId7" Type="http://schemas.openxmlformats.org/officeDocument/2006/relationships/image" Target="../media/image58.png"/><Relationship Id="rId8" Type="http://schemas.openxmlformats.org/officeDocument/2006/relationships/image" Target="../media/image104.png"/><Relationship Id="rId9" Type="http://schemas.openxmlformats.org/officeDocument/2006/relationships/image" Target="../media/image60.png"/><Relationship Id="rId10" Type="http://schemas.openxmlformats.org/officeDocument/2006/relationships/image" Target="../media/image105.png"/><Relationship Id="rId11"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6.png"/><Relationship Id="rId3" Type="http://schemas.openxmlformats.org/officeDocument/2006/relationships/image" Target="../media/image107.png"/><Relationship Id="rId4" Type="http://schemas.openxmlformats.org/officeDocument/2006/relationships/image" Target="../media/image108.png"/><Relationship Id="rId5" Type="http://schemas.openxmlformats.org/officeDocument/2006/relationships/image" Target="../media/image109.png"/><Relationship Id="rId6" Type="http://schemas.openxmlformats.org/officeDocument/2006/relationships/image" Target="../media/image110.png"/><Relationship Id="rId7" Type="http://schemas.openxmlformats.org/officeDocument/2006/relationships/image" Target="../media/image111.png"/><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5FE0"/>
        </a:solidFill>
        <a:effectLst/>
      </p:bgPr>
    </p:bg>
    <p:spTree>
      <p:nvGrpSpPr>
        <p:cNvPr id="1" name=""/>
        <p:cNvGrpSpPr/>
        <p:nvPr/>
      </p:nvGrpSpPr>
      <p:grpSpPr/>
      <p:sp>
        <p:nvSpPr>
          <p:cNvPr id="2" name="Rectangle 1"/>
          <p:cNvSpPr/>
          <p:nvPr/>
        </p:nvSpPr>
        <p:spPr>
          <a:xfrm>
            <a:off x="0" y="4953000"/>
            <a:ext cx="12192000" cy="1905000"/>
          </a:xfrm>
          <a:prstGeom prst="rect">
            <a:avLst/>
          </a:prstGeom>
          <a:solidFill>
            <a:srgbClr val="1C53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neosaipien wordmark" descr="neosaipien wordmark"/>
          <p:cNvPicPr>
            <a:picLocks noChangeAspect="1"/>
          </p:cNvPicPr>
          <p:nvPr/>
        </p:nvPicPr>
        <p:blipFill>
          <a:blip r:embed="rId2"/>
          <a:stretch>
            <a:fillRect/>
          </a:stretch>
        </p:blipFill>
        <p:spPr>
          <a:xfrm>
            <a:off x="762000" y="609600"/>
            <a:ext cx="1807270" cy="279400"/>
          </a:xfrm>
          <a:prstGeom prst="rect">
            <a:avLst/>
          </a:prstGeom>
        </p:spPr>
      </p:pic>
      <p:pic>
        <p:nvPicPr>
          <p:cNvPr id="4" name="Workshop in a box" descr="Workshop in a box"/>
          <p:cNvPicPr>
            <a:picLocks noChangeAspect="1"/>
          </p:cNvPicPr>
          <p:nvPr/>
        </p:nvPicPr>
        <p:blipFill>
          <a:blip r:embed="rId3"/>
          <a:stretch>
            <a:fillRect/>
          </a:stretch>
        </p:blipFill>
        <p:spPr>
          <a:xfrm>
            <a:off x="9745960" y="635000"/>
            <a:ext cx="1684040" cy="203200"/>
          </a:xfrm>
          <a:prstGeom prst="rect">
            <a:avLst/>
          </a:prstGeom>
        </p:spPr>
      </p:pic>
      <p:sp>
        <p:nvSpPr>
          <p:cNvPr id="5" name="TextBox 4"/>
          <p:cNvSpPr txBox="1"/>
          <p:nvPr/>
        </p:nvSpPr>
        <p:spPr>
          <a:xfrm>
            <a:off x="723900" y="1308100"/>
            <a:ext cx="4071295" cy="2771775"/>
          </a:xfrm>
          <a:prstGeom prst="rect">
            <a:avLst/>
          </a:prstGeom>
          <a:noFill/>
        </p:spPr>
        <p:txBody>
          <a:bodyPr wrap="none" lIns="0" rIns="0" tIns="0" bIns="0" anchor="t">
            <a:noAutofit/>
          </a:bodyPr>
          <a:lstStyle/>
          <a:p>
            <a:pPr algn="l">
              <a:lnSpc>
                <a:spcPts val="9700"/>
              </a:lnSpc>
            </a:pPr>
            <a:r>
              <a:rPr sz="8800" b="1" spc="-220">
                <a:solidFill>
                  <a:srgbClr val="FFFFFF"/>
                </a:solidFill>
                <a:latin typeface="Outfit"/>
              </a:rPr>
              <a:t>Brief an</a:t>
            </a:r>
            <a:br/>
            <a:r>
              <a:rPr sz="8800" b="1" spc="-220">
                <a:solidFill>
                  <a:srgbClr val="FFFFFF"/>
                </a:solidFill>
                <a:latin typeface="Outfit"/>
              </a:rPr>
              <a:t>Agent</a:t>
            </a:r>
          </a:p>
        </p:txBody>
      </p:sp>
      <p:sp>
        <p:nvSpPr>
          <p:cNvPr id="6" name="TextBox 5"/>
          <p:cNvSpPr txBox="1"/>
          <p:nvPr/>
        </p:nvSpPr>
        <p:spPr>
          <a:xfrm>
            <a:off x="762000" y="3886200"/>
            <a:ext cx="6731000" cy="828675"/>
          </a:xfrm>
          <a:prstGeom prst="rect">
            <a:avLst/>
          </a:prstGeom>
          <a:noFill/>
        </p:spPr>
        <p:txBody>
          <a:bodyPr wrap="square" lIns="0" rIns="0" tIns="0" bIns="0" anchor="t">
            <a:noAutofit/>
          </a:bodyPr>
          <a:lstStyle/>
          <a:p>
            <a:pPr algn="l">
              <a:lnSpc>
                <a:spcPts val="2900"/>
              </a:lnSpc>
            </a:pPr>
            <a:r>
              <a:rPr sz="2300" b="0">
                <a:solidFill>
                  <a:srgbClr val="FFFFFF"/>
                </a:solidFill>
                <a:latin typeface="Outfit"/>
              </a:rPr>
              <a:t>A 60 minute session on handing work to AI agents, and staying in charge.</a:t>
            </a:r>
          </a:p>
        </p:txBody>
      </p:sp>
      <p:sp>
        <p:nvSpPr>
          <p:cNvPr id="7" name="Rectangle 6"/>
          <p:cNvSpPr/>
          <p:nvPr/>
        </p:nvSpPr>
        <p:spPr>
          <a:xfrm>
            <a:off x="812800" y="5448300"/>
            <a:ext cx="1587500" cy="635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62000" y="5397500"/>
            <a:ext cx="1587500" cy="635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Brief it" descr="Brief it"/>
          <p:cNvPicPr>
            <a:picLocks noChangeAspect="1"/>
          </p:cNvPicPr>
          <p:nvPr/>
        </p:nvPicPr>
        <p:blipFill>
          <a:blip r:embed="rId4"/>
          <a:stretch>
            <a:fillRect/>
          </a:stretch>
        </p:blipFill>
        <p:spPr>
          <a:xfrm>
            <a:off x="976610" y="5575300"/>
            <a:ext cx="1158280" cy="279400"/>
          </a:xfrm>
          <a:prstGeom prst="rect">
            <a:avLst/>
          </a:prstGeom>
        </p:spPr>
      </p:pic>
      <p:sp>
        <p:nvSpPr>
          <p:cNvPr id="10" name="Rectangle 9"/>
          <p:cNvSpPr/>
          <p:nvPr/>
        </p:nvSpPr>
        <p:spPr>
          <a:xfrm>
            <a:off x="2628900" y="5448300"/>
            <a:ext cx="1587500" cy="635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2578100" y="5397500"/>
            <a:ext cx="1587500" cy="635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Check it" descr="Check it"/>
          <p:cNvPicPr>
            <a:picLocks noChangeAspect="1"/>
          </p:cNvPicPr>
          <p:nvPr/>
        </p:nvPicPr>
        <p:blipFill>
          <a:blip r:embed="rId5"/>
          <a:stretch>
            <a:fillRect/>
          </a:stretch>
        </p:blipFill>
        <p:spPr>
          <a:xfrm>
            <a:off x="2792710" y="5575300"/>
            <a:ext cx="1158280" cy="279400"/>
          </a:xfrm>
          <a:prstGeom prst="rect">
            <a:avLst/>
          </a:prstGeom>
        </p:spPr>
      </p:pic>
      <p:sp>
        <p:nvSpPr>
          <p:cNvPr id="13" name="Rectangle 12"/>
          <p:cNvSpPr/>
          <p:nvPr/>
        </p:nvSpPr>
        <p:spPr>
          <a:xfrm>
            <a:off x="4445000" y="5448300"/>
            <a:ext cx="2413000" cy="635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4394200" y="5397500"/>
            <a:ext cx="2413000" cy="635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5" name="Keep it safe" descr="Keep it safe"/>
          <p:cNvPicPr>
            <a:picLocks noChangeAspect="1"/>
          </p:cNvPicPr>
          <p:nvPr/>
        </p:nvPicPr>
        <p:blipFill>
          <a:blip r:embed="rId6"/>
          <a:stretch>
            <a:fillRect/>
          </a:stretch>
        </p:blipFill>
        <p:spPr>
          <a:xfrm>
            <a:off x="4731941" y="5575300"/>
            <a:ext cx="1737420" cy="279400"/>
          </a:xfrm>
          <a:prstGeom prst="rect">
            <a:avLst/>
          </a:prstGeom>
        </p:spPr>
      </p:pic>
      <p:sp>
        <p:nvSpPr>
          <p:cNvPr id="16" name="Rectangle 15"/>
          <p:cNvSpPr/>
          <p:nvPr/>
        </p:nvSpPr>
        <p:spPr>
          <a:xfrm>
            <a:off x="7607300" y="2463800"/>
            <a:ext cx="2095500" cy="27305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7556500" y="2413000"/>
            <a:ext cx="2095500" cy="2730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The numbers 1 to 6 down a brief sheet" descr="The numbers 1 to 6 down a brief sheet"/>
          <p:cNvPicPr>
            <a:picLocks noChangeAspect="1"/>
          </p:cNvPicPr>
          <p:nvPr/>
        </p:nvPicPr>
        <p:blipFill>
          <a:blip r:embed="rId7"/>
          <a:stretch>
            <a:fillRect/>
          </a:stretch>
        </p:blipFill>
        <p:spPr>
          <a:xfrm>
            <a:off x="7759700" y="2628900"/>
            <a:ext cx="114300" cy="2209800"/>
          </a:xfrm>
          <a:prstGeom prst="rect">
            <a:avLst/>
          </a:prstGeom>
        </p:spPr>
      </p:pic>
      <p:sp>
        <p:nvSpPr>
          <p:cNvPr id="19" name="Rectangle 18"/>
          <p:cNvSpPr/>
          <p:nvPr/>
        </p:nvSpPr>
        <p:spPr>
          <a:xfrm>
            <a:off x="8064500" y="2717800"/>
            <a:ext cx="1371600" cy="889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a:off x="8064500" y="3086100"/>
            <a:ext cx="1143000" cy="889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ectangle 20"/>
          <p:cNvSpPr/>
          <p:nvPr/>
        </p:nvSpPr>
        <p:spPr>
          <a:xfrm>
            <a:off x="8064500" y="3454400"/>
            <a:ext cx="1371600" cy="889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ectangle 21"/>
          <p:cNvSpPr/>
          <p:nvPr/>
        </p:nvSpPr>
        <p:spPr>
          <a:xfrm>
            <a:off x="8064500" y="3822700"/>
            <a:ext cx="1371600" cy="889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ectangle 22"/>
          <p:cNvSpPr/>
          <p:nvPr/>
        </p:nvSpPr>
        <p:spPr>
          <a:xfrm>
            <a:off x="8064500" y="4191000"/>
            <a:ext cx="952500" cy="889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ectangle 23"/>
          <p:cNvSpPr/>
          <p:nvPr/>
        </p:nvSpPr>
        <p:spPr>
          <a:xfrm>
            <a:off x="8064500" y="4559300"/>
            <a:ext cx="1270000" cy="889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ectangle 24"/>
          <p:cNvSpPr/>
          <p:nvPr/>
        </p:nvSpPr>
        <p:spPr>
          <a:xfrm>
            <a:off x="9956800" y="5448300"/>
            <a:ext cx="355600" cy="3556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ectangle 25"/>
          <p:cNvSpPr/>
          <p:nvPr/>
        </p:nvSpPr>
        <p:spPr>
          <a:xfrm>
            <a:off x="9906000" y="5397500"/>
            <a:ext cx="355600" cy="3556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Rectangle 26"/>
          <p:cNvSpPr/>
          <p:nvPr/>
        </p:nvSpPr>
        <p:spPr>
          <a:xfrm>
            <a:off x="10375900" y="5092700"/>
            <a:ext cx="355600" cy="7112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10325100" y="5041900"/>
            <a:ext cx="355600" cy="711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Rectangle 28"/>
          <p:cNvSpPr/>
          <p:nvPr/>
        </p:nvSpPr>
        <p:spPr>
          <a:xfrm>
            <a:off x="10795000" y="4737100"/>
            <a:ext cx="355600" cy="10668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ectangle 29"/>
          <p:cNvSpPr/>
          <p:nvPr/>
        </p:nvSpPr>
        <p:spPr>
          <a:xfrm>
            <a:off x="10744200" y="4686300"/>
            <a:ext cx="355600" cy="1066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ectangle 30"/>
          <p:cNvSpPr/>
          <p:nvPr/>
        </p:nvSpPr>
        <p:spPr>
          <a:xfrm>
            <a:off x="11214100" y="4381500"/>
            <a:ext cx="355600" cy="14224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ectangle 31"/>
          <p:cNvSpPr/>
          <p:nvPr/>
        </p:nvSpPr>
        <p:spPr>
          <a:xfrm>
            <a:off x="11163300" y="4330700"/>
            <a:ext cx="355600" cy="1422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What changed, as of Oct 2026" descr="What changed, as of Oct 2026"/>
          <p:cNvPicPr>
            <a:picLocks noChangeAspect="1"/>
          </p:cNvPicPr>
          <p:nvPr/>
        </p:nvPicPr>
        <p:blipFill>
          <a:blip r:embed="rId2"/>
          <a:stretch>
            <a:fillRect/>
          </a:stretch>
        </p:blipFill>
        <p:spPr>
          <a:xfrm>
            <a:off x="762000" y="609600"/>
            <a:ext cx="2773660" cy="203200"/>
          </a:xfrm>
          <a:prstGeom prst="rect">
            <a:avLst/>
          </a:prstGeom>
        </p:spPr>
      </p:pic>
      <p:sp>
        <p:nvSpPr>
          <p:cNvPr id="3" name="TextBox 2"/>
          <p:cNvSpPr txBox="1"/>
          <p:nvPr/>
        </p:nvSpPr>
        <p:spPr>
          <a:xfrm>
            <a:off x="736600" y="1016000"/>
            <a:ext cx="7471013" cy="1257300"/>
          </a:xfrm>
          <a:prstGeom prst="rect">
            <a:avLst/>
          </a:prstGeom>
          <a:noFill/>
        </p:spPr>
        <p:txBody>
          <a:bodyPr wrap="none" lIns="0" rIns="0" tIns="0" bIns="0" anchor="t">
            <a:noAutofit/>
          </a:bodyPr>
          <a:lstStyle/>
          <a:p>
            <a:pPr algn="l">
              <a:lnSpc>
                <a:spcPts val="4400"/>
              </a:lnSpc>
            </a:pPr>
            <a:r>
              <a:rPr sz="3800" b="1" spc="-95">
                <a:solidFill>
                  <a:srgbClr val="0A0B0C"/>
                </a:solidFill>
                <a:latin typeface="Outfit"/>
              </a:rPr>
              <a:t>Claude, ChatGPT and Gemini now</a:t>
            </a:r>
            <a:br/>
            <a:r>
              <a:rPr sz="3800" b="1" spc="-95">
                <a:solidFill>
                  <a:srgbClr val="0A0B0C"/>
                </a:solidFill>
                <a:latin typeface="Outfit"/>
              </a:rPr>
              <a:t>take a goal and do the work.</a:t>
            </a:r>
          </a:p>
        </p:txBody>
      </p:sp>
      <p:sp>
        <p:nvSpPr>
          <p:cNvPr id="4" name="TextBox 3"/>
          <p:cNvSpPr txBox="1"/>
          <p:nvPr/>
        </p:nvSpPr>
        <p:spPr>
          <a:xfrm>
            <a:off x="762000" y="2260600"/>
            <a:ext cx="10160000" cy="412750"/>
          </a:xfrm>
          <a:prstGeom prst="rect">
            <a:avLst/>
          </a:prstGeom>
          <a:noFill/>
        </p:spPr>
        <p:txBody>
          <a:bodyPr wrap="square" lIns="0" rIns="0" tIns="0" bIns="0" anchor="t">
            <a:noAutofit/>
          </a:bodyPr>
          <a:lstStyle/>
          <a:p>
            <a:pPr algn="l">
              <a:lnSpc>
                <a:spcPts val="2600"/>
              </a:lnSpc>
            </a:pPr>
            <a:r>
              <a:rPr sz="2000" b="0">
                <a:solidFill>
                  <a:srgbClr val="0A0B0C"/>
                </a:solidFill>
                <a:latin typeface="Outfit"/>
              </a:rPr>
              <a:t>What you can see depends on your plan, your country and your admin.</a:t>
            </a:r>
          </a:p>
        </p:txBody>
      </p:sp>
      <p:sp>
        <p:nvSpPr>
          <p:cNvPr id="5" name="Rectangle 4"/>
          <p:cNvSpPr/>
          <p:nvPr/>
        </p:nvSpPr>
        <p:spPr>
          <a:xfrm>
            <a:off x="812800" y="3035300"/>
            <a:ext cx="3429000" cy="2794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ectangle 5"/>
          <p:cNvSpPr/>
          <p:nvPr/>
        </p:nvSpPr>
        <p:spPr>
          <a:xfrm>
            <a:off x="762000" y="2984500"/>
            <a:ext cx="3429000" cy="2794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Anthropic" descr="Anthropic"/>
          <p:cNvPicPr>
            <a:picLocks noChangeAspect="1"/>
          </p:cNvPicPr>
          <p:nvPr/>
        </p:nvPicPr>
        <p:blipFill>
          <a:blip r:embed="rId3"/>
          <a:stretch>
            <a:fillRect/>
          </a:stretch>
        </p:blipFill>
        <p:spPr>
          <a:xfrm>
            <a:off x="952500" y="3175000"/>
            <a:ext cx="754459" cy="177800"/>
          </a:xfrm>
          <a:prstGeom prst="rect">
            <a:avLst/>
          </a:prstGeom>
        </p:spPr>
      </p:pic>
      <p:sp>
        <p:nvSpPr>
          <p:cNvPr id="8" name="TextBox 7"/>
          <p:cNvSpPr txBox="1"/>
          <p:nvPr/>
        </p:nvSpPr>
        <p:spPr>
          <a:xfrm>
            <a:off x="952500" y="3429000"/>
            <a:ext cx="904264" cy="396875"/>
          </a:xfrm>
          <a:prstGeom prst="rect">
            <a:avLst/>
          </a:prstGeom>
          <a:noFill/>
        </p:spPr>
        <p:txBody>
          <a:bodyPr wrap="none" lIns="0" rIns="0" tIns="0" bIns="0" anchor="t">
            <a:noAutofit/>
          </a:bodyPr>
          <a:lstStyle/>
          <a:p>
            <a:pPr algn="l">
              <a:lnSpc>
                <a:spcPts val="2500"/>
              </a:lnSpc>
            </a:pPr>
            <a:r>
              <a:rPr sz="2100" b="1" spc="-52">
                <a:solidFill>
                  <a:srgbClr val="0A0B0C"/>
                </a:solidFill>
                <a:latin typeface="Outfit"/>
              </a:rPr>
              <a:t>Claude</a:t>
            </a:r>
          </a:p>
        </p:txBody>
      </p:sp>
      <p:sp>
        <p:nvSpPr>
          <p:cNvPr id="9" name="TextBox 8"/>
          <p:cNvSpPr txBox="1"/>
          <p:nvPr/>
        </p:nvSpPr>
        <p:spPr>
          <a:xfrm>
            <a:off x="952500" y="3873500"/>
            <a:ext cx="3048000" cy="1079500"/>
          </a:xfrm>
          <a:prstGeom prst="rect">
            <a:avLst/>
          </a:prstGeom>
          <a:noFill/>
        </p:spPr>
        <p:txBody>
          <a:bodyPr wrap="square" lIns="0" rIns="0" tIns="0" bIns="0" anchor="t">
            <a:noAutofit/>
          </a:bodyPr>
          <a:lstStyle/>
          <a:p>
            <a:pPr algn="l">
              <a:lnSpc>
                <a:spcPts val="2000"/>
              </a:lnSpc>
            </a:pPr>
            <a:r>
              <a:rPr sz="1500" b="0">
                <a:solidFill>
                  <a:srgbClr val="0A0B0C"/>
                </a:solidFill>
                <a:latin typeface="Outfit"/>
              </a:rPr>
              <a:t>Since 16 Sep 2026, chat and Cowork are one Claude. Hand over a task in any conversation: there is no mode to pick.</a:t>
            </a:r>
          </a:p>
        </p:txBody>
      </p:sp>
      <p:sp>
        <p:nvSpPr>
          <p:cNvPr id="10" name="TextBox 9"/>
          <p:cNvSpPr txBox="1"/>
          <p:nvPr/>
        </p:nvSpPr>
        <p:spPr>
          <a:xfrm>
            <a:off x="952500" y="5346700"/>
            <a:ext cx="3048000" cy="269875"/>
          </a:xfrm>
          <a:prstGeom prst="rect">
            <a:avLst/>
          </a:prstGeom>
          <a:noFill/>
        </p:spPr>
        <p:txBody>
          <a:bodyPr wrap="square" lIns="0" rIns="0" tIns="0" bIns="0" anchor="t">
            <a:noAutofit/>
          </a:bodyPr>
          <a:lstStyle/>
          <a:p>
            <a:pPr algn="l">
              <a:lnSpc>
                <a:spcPts val="1700"/>
              </a:lnSpc>
            </a:pPr>
            <a:r>
              <a:rPr sz="1300" b="1">
                <a:solidFill>
                  <a:srgbClr val="4B5057"/>
                </a:solidFill>
                <a:latin typeface="Outfit"/>
              </a:rPr>
              <a:t>For software: Claude Code</a:t>
            </a:r>
          </a:p>
        </p:txBody>
      </p:sp>
      <p:sp>
        <p:nvSpPr>
          <p:cNvPr id="11" name="Rectangle 10"/>
          <p:cNvSpPr/>
          <p:nvPr/>
        </p:nvSpPr>
        <p:spPr>
          <a:xfrm>
            <a:off x="4432300" y="3035300"/>
            <a:ext cx="3429000" cy="2794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4381500" y="2984500"/>
            <a:ext cx="3429000" cy="2794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OpenAI" descr="OpenAI"/>
          <p:cNvPicPr>
            <a:picLocks noChangeAspect="1"/>
          </p:cNvPicPr>
          <p:nvPr/>
        </p:nvPicPr>
        <p:blipFill>
          <a:blip r:embed="rId4"/>
          <a:stretch>
            <a:fillRect/>
          </a:stretch>
        </p:blipFill>
        <p:spPr>
          <a:xfrm>
            <a:off x="4572000" y="3175000"/>
            <a:ext cx="502940" cy="177800"/>
          </a:xfrm>
          <a:prstGeom prst="rect">
            <a:avLst/>
          </a:prstGeom>
        </p:spPr>
      </p:pic>
      <p:sp>
        <p:nvSpPr>
          <p:cNvPr id="14" name="TextBox 13"/>
          <p:cNvSpPr txBox="1"/>
          <p:nvPr/>
        </p:nvSpPr>
        <p:spPr>
          <a:xfrm>
            <a:off x="4572000" y="3429000"/>
            <a:ext cx="1897031" cy="396875"/>
          </a:xfrm>
          <a:prstGeom prst="rect">
            <a:avLst/>
          </a:prstGeom>
          <a:noFill/>
        </p:spPr>
        <p:txBody>
          <a:bodyPr wrap="none" lIns="0" rIns="0" tIns="0" bIns="0" anchor="t">
            <a:noAutofit/>
          </a:bodyPr>
          <a:lstStyle/>
          <a:p>
            <a:pPr algn="l">
              <a:lnSpc>
                <a:spcPts val="2500"/>
              </a:lnSpc>
            </a:pPr>
            <a:r>
              <a:rPr sz="2100" b="1" spc="-52">
                <a:solidFill>
                  <a:srgbClr val="0A0B0C"/>
                </a:solidFill>
                <a:latin typeface="Outfit"/>
              </a:rPr>
              <a:t>ChatGPT Work</a:t>
            </a:r>
          </a:p>
        </p:txBody>
      </p:sp>
      <p:sp>
        <p:nvSpPr>
          <p:cNvPr id="15" name="TextBox 14"/>
          <p:cNvSpPr txBox="1"/>
          <p:nvPr/>
        </p:nvSpPr>
        <p:spPr>
          <a:xfrm>
            <a:off x="4572000" y="3873500"/>
            <a:ext cx="3048000" cy="1079500"/>
          </a:xfrm>
          <a:prstGeom prst="rect">
            <a:avLst/>
          </a:prstGeom>
          <a:noFill/>
        </p:spPr>
        <p:txBody>
          <a:bodyPr wrap="square" lIns="0" rIns="0" tIns="0" bIns="0" anchor="t">
            <a:noAutofit/>
          </a:bodyPr>
          <a:lstStyle/>
          <a:p>
            <a:pPr algn="l">
              <a:lnSpc>
                <a:spcPts val="2000"/>
              </a:lnSpc>
            </a:pPr>
            <a:r>
              <a:rPr sz="1500" b="0">
                <a:solidFill>
                  <a:srgbClr val="0A0B0C"/>
                </a:solidFill>
                <a:latin typeface="Outfit"/>
              </a:rPr>
              <a:t>Since 9 Jul 2026, one app holds Chat, Work and Codex. Switch the toggle to Work for a task that ends in a file or a finished job.</a:t>
            </a:r>
          </a:p>
        </p:txBody>
      </p:sp>
      <p:sp>
        <p:nvSpPr>
          <p:cNvPr id="16" name="TextBox 15"/>
          <p:cNvSpPr txBox="1"/>
          <p:nvPr/>
        </p:nvSpPr>
        <p:spPr>
          <a:xfrm>
            <a:off x="4572000" y="5346700"/>
            <a:ext cx="3048000" cy="269875"/>
          </a:xfrm>
          <a:prstGeom prst="rect">
            <a:avLst/>
          </a:prstGeom>
          <a:noFill/>
        </p:spPr>
        <p:txBody>
          <a:bodyPr wrap="square" lIns="0" rIns="0" tIns="0" bIns="0" anchor="t">
            <a:noAutofit/>
          </a:bodyPr>
          <a:lstStyle/>
          <a:p>
            <a:pPr algn="l">
              <a:lnSpc>
                <a:spcPts val="1700"/>
              </a:lnSpc>
            </a:pPr>
            <a:r>
              <a:rPr sz="1300" b="1">
                <a:solidFill>
                  <a:srgbClr val="4B5057"/>
                </a:solidFill>
                <a:latin typeface="Outfit"/>
              </a:rPr>
              <a:t>For software: Codex</a:t>
            </a:r>
          </a:p>
        </p:txBody>
      </p:sp>
      <p:sp>
        <p:nvSpPr>
          <p:cNvPr id="17" name="Rectangle 16"/>
          <p:cNvSpPr/>
          <p:nvPr/>
        </p:nvSpPr>
        <p:spPr>
          <a:xfrm>
            <a:off x="8051800" y="3035300"/>
            <a:ext cx="3429000" cy="2794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8001000" y="2984500"/>
            <a:ext cx="3429000" cy="2794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Google" descr="Google"/>
          <p:cNvPicPr>
            <a:picLocks noChangeAspect="1"/>
          </p:cNvPicPr>
          <p:nvPr/>
        </p:nvPicPr>
        <p:blipFill>
          <a:blip r:embed="rId5"/>
          <a:stretch>
            <a:fillRect/>
          </a:stretch>
        </p:blipFill>
        <p:spPr>
          <a:xfrm>
            <a:off x="8191500" y="3175000"/>
            <a:ext cx="502940" cy="177800"/>
          </a:xfrm>
          <a:prstGeom prst="rect">
            <a:avLst/>
          </a:prstGeom>
        </p:spPr>
      </p:pic>
      <p:sp>
        <p:nvSpPr>
          <p:cNvPr id="20" name="TextBox 19"/>
          <p:cNvSpPr txBox="1"/>
          <p:nvPr/>
        </p:nvSpPr>
        <p:spPr>
          <a:xfrm>
            <a:off x="8191500" y="3429000"/>
            <a:ext cx="1906421" cy="396875"/>
          </a:xfrm>
          <a:prstGeom prst="rect">
            <a:avLst/>
          </a:prstGeom>
          <a:noFill/>
        </p:spPr>
        <p:txBody>
          <a:bodyPr wrap="none" lIns="0" rIns="0" tIns="0" bIns="0" anchor="t">
            <a:noAutofit/>
          </a:bodyPr>
          <a:lstStyle/>
          <a:p>
            <a:pPr algn="l">
              <a:lnSpc>
                <a:spcPts val="2500"/>
              </a:lnSpc>
            </a:pPr>
            <a:r>
              <a:rPr sz="2100" b="1" spc="-52">
                <a:solidFill>
                  <a:srgbClr val="0A0B0C"/>
                </a:solidFill>
                <a:latin typeface="Outfit"/>
              </a:rPr>
              <a:t>Tasks in Gemini</a:t>
            </a:r>
          </a:p>
        </p:txBody>
      </p:sp>
      <p:sp>
        <p:nvSpPr>
          <p:cNvPr id="21" name="TextBox 20"/>
          <p:cNvSpPr txBox="1"/>
          <p:nvPr/>
        </p:nvSpPr>
        <p:spPr>
          <a:xfrm>
            <a:off x="8191500" y="3873500"/>
            <a:ext cx="3048000" cy="1079500"/>
          </a:xfrm>
          <a:prstGeom prst="rect">
            <a:avLst/>
          </a:prstGeom>
          <a:noFill/>
        </p:spPr>
        <p:txBody>
          <a:bodyPr wrap="square" lIns="0" rIns="0" tIns="0" bIns="0" anchor="t">
            <a:noAutofit/>
          </a:bodyPr>
          <a:lstStyle/>
          <a:p>
            <a:pPr algn="l">
              <a:lnSpc>
                <a:spcPts val="2000"/>
              </a:lnSpc>
            </a:pPr>
            <a:r>
              <a:rPr sz="1500" b="0">
                <a:solidFill>
                  <a:srgbClr val="0A0B0C"/>
                </a:solidFill>
                <a:latin typeface="Outfit"/>
              </a:rPr>
              <a:t>Click Task below the text box: personal accounts on Google AI Pro or Ultra, for now. At work, Gemini lives inside Gmail, Docs and Sheets.</a:t>
            </a:r>
          </a:p>
        </p:txBody>
      </p:sp>
      <p:sp>
        <p:nvSpPr>
          <p:cNvPr id="22" name="TextBox 21"/>
          <p:cNvSpPr txBox="1"/>
          <p:nvPr/>
        </p:nvSpPr>
        <p:spPr>
          <a:xfrm>
            <a:off x="8191500" y="5346700"/>
            <a:ext cx="3048000" cy="269875"/>
          </a:xfrm>
          <a:prstGeom prst="rect">
            <a:avLst/>
          </a:prstGeom>
          <a:noFill/>
        </p:spPr>
        <p:txBody>
          <a:bodyPr wrap="square" lIns="0" rIns="0" tIns="0" bIns="0" anchor="t">
            <a:noAutofit/>
          </a:bodyPr>
          <a:lstStyle/>
          <a:p>
            <a:pPr algn="l">
              <a:lnSpc>
                <a:spcPts val="1700"/>
              </a:lnSpc>
            </a:pPr>
            <a:r>
              <a:rPr sz="1300" b="1">
                <a:solidFill>
                  <a:srgbClr val="4B5057"/>
                </a:solidFill>
                <a:latin typeface="Outfit"/>
              </a:rPr>
              <a:t>For software: Antigravity</a:t>
            </a:r>
          </a:p>
        </p:txBody>
      </p:sp>
      <p:sp>
        <p:nvSpPr>
          <p:cNvPr id="23" name="TextBox 22"/>
          <p:cNvSpPr txBox="1"/>
          <p:nvPr/>
        </p:nvSpPr>
        <p:spPr>
          <a:xfrm>
            <a:off x="762000" y="6324600"/>
            <a:ext cx="9525000" cy="222250"/>
          </a:xfrm>
          <a:prstGeom prst="rect">
            <a:avLst/>
          </a:prstGeom>
          <a:noFill/>
        </p:spPr>
        <p:txBody>
          <a:bodyPr wrap="square" lIns="0" rIns="0" tIns="0" bIns="0" anchor="t">
            <a:noAutofit/>
          </a:bodyPr>
          <a:lstStyle/>
          <a:p>
            <a:pPr algn="l">
              <a:lnSpc>
                <a:spcPts val="1400"/>
              </a:lnSpc>
            </a:pPr>
            <a:r>
              <a:rPr sz="1100" b="0">
                <a:solidFill>
                  <a:srgbClr val="4B5057"/>
                </a:solidFill>
                <a:latin typeface="Outfit"/>
              </a:rPr>
              <a:t>Read on each vendor's own pages, 16 Oct 2026. Neosaipien is not affiliated with Anthropic, OpenAI or Google.</a:t>
            </a:r>
          </a:p>
        </p:txBody>
      </p:sp>
      <p:pic>
        <p:nvPicPr>
          <p:cNvPr id="24" name="02 / 17" descr="02 / 17"/>
          <p:cNvPicPr>
            <a:picLocks noChangeAspect="1"/>
          </p:cNvPicPr>
          <p:nvPr/>
        </p:nvPicPr>
        <p:blipFill>
          <a:blip r:embed="rId6"/>
          <a:stretch>
            <a:fillRect/>
          </a:stretch>
        </p:blipFill>
        <p:spPr>
          <a:xfrm>
            <a:off x="10843220" y="6324600"/>
            <a:ext cx="586780" cy="1778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C21A"/>
        </a:solidFill>
        <a:effectLst/>
      </p:bgPr>
    </p:bg>
    <p:spTree>
      <p:nvGrpSpPr>
        <p:cNvPr id="1" name=""/>
        <p:cNvGrpSpPr/>
        <p:nvPr/>
      </p:nvGrpSpPr>
      <p:grpSpPr/>
      <p:pic>
        <p:nvPicPr>
          <p:cNvPr id="2" name="Samson Mathew's recommendation" descr="Samson Mathew's recommendation"/>
          <p:cNvPicPr>
            <a:picLocks noChangeAspect="1"/>
          </p:cNvPicPr>
          <p:nvPr/>
        </p:nvPicPr>
        <p:blipFill>
          <a:blip r:embed="rId2"/>
          <a:stretch>
            <a:fillRect/>
          </a:stretch>
        </p:blipFill>
        <p:spPr>
          <a:xfrm>
            <a:off x="762000" y="609600"/>
            <a:ext cx="2971800" cy="203200"/>
          </a:xfrm>
          <a:prstGeom prst="rect">
            <a:avLst/>
          </a:prstGeom>
        </p:spPr>
      </p:pic>
      <p:sp>
        <p:nvSpPr>
          <p:cNvPr id="3" name="TextBox 2"/>
          <p:cNvSpPr txBox="1"/>
          <p:nvPr/>
        </p:nvSpPr>
        <p:spPr>
          <a:xfrm>
            <a:off x="736600" y="952500"/>
            <a:ext cx="9564894" cy="698500"/>
          </a:xfrm>
          <a:prstGeom prst="rect">
            <a:avLst/>
          </a:prstGeom>
          <a:noFill/>
        </p:spPr>
        <p:txBody>
          <a:bodyPr wrap="none" lIns="0" rIns="0" tIns="0" bIns="0" anchor="t">
            <a:noAutofit/>
          </a:bodyPr>
          <a:lstStyle/>
          <a:p>
            <a:pPr algn="l">
              <a:lnSpc>
                <a:spcPts val="4400"/>
              </a:lnSpc>
            </a:pPr>
            <a:r>
              <a:rPr sz="3800" b="1" spc="-95">
                <a:solidFill>
                  <a:srgbClr val="0A0B0C"/>
                </a:solidFill>
                <a:latin typeface="Outfit"/>
              </a:rPr>
              <a:t>Claude first, ChatGPT second, Gemini third.</a:t>
            </a:r>
          </a:p>
        </p:txBody>
      </p:sp>
      <p:sp>
        <p:nvSpPr>
          <p:cNvPr id="4" name="TextBox 3"/>
          <p:cNvSpPr txBox="1"/>
          <p:nvPr/>
        </p:nvSpPr>
        <p:spPr>
          <a:xfrm>
            <a:off x="762000" y="1663700"/>
            <a:ext cx="10414000" cy="349250"/>
          </a:xfrm>
          <a:prstGeom prst="rect">
            <a:avLst/>
          </a:prstGeom>
          <a:noFill/>
        </p:spPr>
        <p:txBody>
          <a:bodyPr wrap="square" lIns="0" rIns="0" tIns="0" bIns="0" anchor="t">
            <a:noAutofit/>
          </a:bodyPr>
          <a:lstStyle/>
          <a:p>
            <a:pPr algn="l">
              <a:lnSpc>
                <a:spcPts val="2200"/>
              </a:lnSpc>
            </a:pPr>
            <a:r>
              <a:rPr sz="1700" b="0">
                <a:solidFill>
                  <a:srgbClr val="0A0B0C"/>
                </a:solidFill>
                <a:latin typeface="Outfit"/>
              </a:rPr>
              <a:t>The tool your organisation approves comes first, for company data. Each one wins somewhere:</a:t>
            </a:r>
          </a:p>
        </p:txBody>
      </p:sp>
      <p:sp>
        <p:nvSpPr>
          <p:cNvPr id="5" name="Rectangle 4"/>
          <p:cNvSpPr/>
          <p:nvPr/>
        </p:nvSpPr>
        <p:spPr>
          <a:xfrm>
            <a:off x="812800" y="2374900"/>
            <a:ext cx="10668000" cy="3479800"/>
          </a:xfrm>
          <a:prstGeom prst="rect">
            <a:avLst/>
          </a:prstGeom>
          <a:solidFill>
            <a:srgbClr val="BF92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ectangle 5"/>
          <p:cNvSpPr/>
          <p:nvPr/>
        </p:nvSpPr>
        <p:spPr>
          <a:xfrm>
            <a:off x="762000" y="2324100"/>
            <a:ext cx="10668000" cy="3479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Claude" descr="Claude"/>
          <p:cNvPicPr>
            <a:picLocks noChangeAspect="1"/>
          </p:cNvPicPr>
          <p:nvPr/>
        </p:nvPicPr>
        <p:blipFill>
          <a:blip r:embed="rId3"/>
          <a:stretch>
            <a:fillRect/>
          </a:stretch>
        </p:blipFill>
        <p:spPr>
          <a:xfrm>
            <a:off x="3048000" y="2463800"/>
            <a:ext cx="502940" cy="177800"/>
          </a:xfrm>
          <a:prstGeom prst="rect">
            <a:avLst/>
          </a:prstGeom>
        </p:spPr>
      </p:pic>
      <p:pic>
        <p:nvPicPr>
          <p:cNvPr id="8" name="ChatGPT" descr="ChatGPT"/>
          <p:cNvPicPr>
            <a:picLocks noChangeAspect="1"/>
          </p:cNvPicPr>
          <p:nvPr/>
        </p:nvPicPr>
        <p:blipFill>
          <a:blip r:embed="rId4"/>
          <a:stretch>
            <a:fillRect/>
          </a:stretch>
        </p:blipFill>
        <p:spPr>
          <a:xfrm>
            <a:off x="5873750" y="2463800"/>
            <a:ext cx="586780" cy="177800"/>
          </a:xfrm>
          <a:prstGeom prst="rect">
            <a:avLst/>
          </a:prstGeom>
        </p:spPr>
      </p:pic>
      <p:pic>
        <p:nvPicPr>
          <p:cNvPr id="9" name="Gemini" descr="Gemini"/>
          <p:cNvPicPr>
            <a:picLocks noChangeAspect="1"/>
          </p:cNvPicPr>
          <p:nvPr/>
        </p:nvPicPr>
        <p:blipFill>
          <a:blip r:embed="rId5"/>
          <a:stretch>
            <a:fillRect/>
          </a:stretch>
        </p:blipFill>
        <p:spPr>
          <a:xfrm>
            <a:off x="8699500" y="2463800"/>
            <a:ext cx="502940" cy="177800"/>
          </a:xfrm>
          <a:prstGeom prst="rect">
            <a:avLst/>
          </a:prstGeom>
        </p:spPr>
      </p:pic>
      <p:sp>
        <p:nvSpPr>
          <p:cNvPr id="10" name="Rectangle 9"/>
          <p:cNvSpPr/>
          <p:nvPr/>
        </p:nvSpPr>
        <p:spPr>
          <a:xfrm>
            <a:off x="952500" y="2717800"/>
            <a:ext cx="10287000" cy="127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52500" y="2794000"/>
            <a:ext cx="1905000" cy="254000"/>
          </a:xfrm>
          <a:prstGeom prst="rect">
            <a:avLst/>
          </a:prstGeom>
          <a:noFill/>
        </p:spPr>
        <p:txBody>
          <a:bodyPr wrap="square" lIns="0" rIns="0" tIns="0" bIns="0" anchor="t">
            <a:noAutofit/>
          </a:bodyPr>
          <a:lstStyle/>
          <a:p>
            <a:pPr algn="l">
              <a:lnSpc>
                <a:spcPts val="1600"/>
              </a:lnSpc>
            </a:pPr>
            <a:r>
              <a:rPr sz="1300" b="1">
                <a:solidFill>
                  <a:srgbClr val="0A0B0C"/>
                </a:solidFill>
                <a:latin typeface="Outfit"/>
              </a:rPr>
              <a:t>Hand over a task</a:t>
            </a:r>
          </a:p>
        </p:txBody>
      </p:sp>
      <p:sp>
        <p:nvSpPr>
          <p:cNvPr id="12" name="TextBox 11"/>
          <p:cNvSpPr txBox="1"/>
          <p:nvPr/>
        </p:nvSpPr>
        <p:spPr>
          <a:xfrm>
            <a:off x="3048000" y="2794000"/>
            <a:ext cx="2667000" cy="457200"/>
          </a:xfrm>
          <a:prstGeom prst="rect">
            <a:avLst/>
          </a:prstGeom>
          <a:noFill/>
        </p:spPr>
        <p:txBody>
          <a:bodyPr wrap="square" lIns="0" rIns="0" tIns="0" bIns="0" anchor="t">
            <a:noAutofit/>
          </a:bodyPr>
          <a:lstStyle/>
          <a:p>
            <a:pPr algn="l">
              <a:lnSpc>
                <a:spcPts val="1600"/>
              </a:lnSpc>
            </a:pPr>
            <a:r>
              <a:rPr sz="1300" b="0">
                <a:solidFill>
                  <a:srgbClr val="0A0B0C"/>
                </a:solidFill>
                <a:latin typeface="Outfit"/>
              </a:rPr>
              <a:t>One conversation. It asks before acting, by default.</a:t>
            </a:r>
          </a:p>
        </p:txBody>
      </p:sp>
      <p:sp>
        <p:nvSpPr>
          <p:cNvPr id="13" name="TextBox 12"/>
          <p:cNvSpPr txBox="1"/>
          <p:nvPr/>
        </p:nvSpPr>
        <p:spPr>
          <a:xfrm>
            <a:off x="5873750" y="2794000"/>
            <a:ext cx="2667000" cy="457200"/>
          </a:xfrm>
          <a:prstGeom prst="rect">
            <a:avLst/>
          </a:prstGeom>
          <a:noFill/>
        </p:spPr>
        <p:txBody>
          <a:bodyPr wrap="square" lIns="0" rIns="0" tIns="0" bIns="0" anchor="t">
            <a:noAutofit/>
          </a:bodyPr>
          <a:lstStyle/>
          <a:p>
            <a:pPr algn="l">
              <a:lnSpc>
                <a:spcPts val="1600"/>
              </a:lnSpc>
            </a:pPr>
            <a:r>
              <a:rPr sz="1300" b="0">
                <a:solidFill>
                  <a:srgbClr val="0A0B0C"/>
                </a:solidFill>
                <a:latin typeface="Outfit"/>
              </a:rPr>
              <a:t>Work, with a cloud browser for sites you sign in to.</a:t>
            </a:r>
          </a:p>
        </p:txBody>
      </p:sp>
      <p:sp>
        <p:nvSpPr>
          <p:cNvPr id="14" name="TextBox 13"/>
          <p:cNvSpPr txBox="1"/>
          <p:nvPr/>
        </p:nvSpPr>
        <p:spPr>
          <a:xfrm>
            <a:off x="8699500" y="2794000"/>
            <a:ext cx="2667000" cy="457200"/>
          </a:xfrm>
          <a:prstGeom prst="rect">
            <a:avLst/>
          </a:prstGeom>
          <a:noFill/>
        </p:spPr>
        <p:txBody>
          <a:bodyPr wrap="square" lIns="0" rIns="0" tIns="0" bIns="0" anchor="t">
            <a:noAutofit/>
          </a:bodyPr>
          <a:lstStyle/>
          <a:p>
            <a:pPr algn="l">
              <a:lnSpc>
                <a:spcPts val="1600"/>
              </a:lnSpc>
            </a:pPr>
            <a:r>
              <a:rPr sz="1300" b="0">
                <a:solidFill>
                  <a:srgbClr val="0A0B0C"/>
                </a:solidFill>
                <a:latin typeface="Outfit"/>
              </a:rPr>
              <a:t>Task, on personal accounts only, for now.</a:t>
            </a:r>
          </a:p>
        </p:txBody>
      </p:sp>
      <p:sp>
        <p:nvSpPr>
          <p:cNvPr id="15" name="Rectangle 14"/>
          <p:cNvSpPr/>
          <p:nvPr/>
        </p:nvSpPr>
        <p:spPr>
          <a:xfrm>
            <a:off x="952500" y="3314700"/>
            <a:ext cx="10287000" cy="127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952500" y="3390900"/>
            <a:ext cx="1905000" cy="254000"/>
          </a:xfrm>
          <a:prstGeom prst="rect">
            <a:avLst/>
          </a:prstGeom>
          <a:noFill/>
        </p:spPr>
        <p:txBody>
          <a:bodyPr wrap="square" lIns="0" rIns="0" tIns="0" bIns="0" anchor="t">
            <a:noAutofit/>
          </a:bodyPr>
          <a:lstStyle/>
          <a:p>
            <a:pPr algn="l">
              <a:lnSpc>
                <a:spcPts val="1600"/>
              </a:lnSpc>
            </a:pPr>
            <a:r>
              <a:rPr sz="1300" b="1">
                <a:solidFill>
                  <a:srgbClr val="0A0B0C"/>
                </a:solidFill>
                <a:latin typeface="Outfit"/>
              </a:rPr>
              <a:t>Documents, slides, sheets</a:t>
            </a:r>
          </a:p>
        </p:txBody>
      </p:sp>
      <p:sp>
        <p:nvSpPr>
          <p:cNvPr id="17" name="TextBox 16"/>
          <p:cNvSpPr txBox="1"/>
          <p:nvPr/>
        </p:nvSpPr>
        <p:spPr>
          <a:xfrm>
            <a:off x="3048000" y="3390900"/>
            <a:ext cx="2667000" cy="457200"/>
          </a:xfrm>
          <a:prstGeom prst="rect">
            <a:avLst/>
          </a:prstGeom>
          <a:noFill/>
        </p:spPr>
        <p:txBody>
          <a:bodyPr wrap="square" lIns="0" rIns="0" tIns="0" bIns="0" anchor="t">
            <a:noAutofit/>
          </a:bodyPr>
          <a:lstStyle/>
          <a:p>
            <a:pPr algn="l">
              <a:lnSpc>
                <a:spcPts val="1600"/>
              </a:lnSpc>
            </a:pPr>
            <a:r>
              <a:rPr sz="1300" b="0">
                <a:solidFill>
                  <a:srgbClr val="0A0B0C"/>
                </a:solidFill>
                <a:latin typeface="Outfit"/>
              </a:rPr>
              <a:t>Docs and Slides on every plan. Claude for Excel.</a:t>
            </a:r>
          </a:p>
        </p:txBody>
      </p:sp>
      <p:sp>
        <p:nvSpPr>
          <p:cNvPr id="18" name="TextBox 17"/>
          <p:cNvSpPr txBox="1"/>
          <p:nvPr/>
        </p:nvSpPr>
        <p:spPr>
          <a:xfrm>
            <a:off x="5873750" y="3390900"/>
            <a:ext cx="2667000" cy="457200"/>
          </a:xfrm>
          <a:prstGeom prst="rect">
            <a:avLst/>
          </a:prstGeom>
          <a:noFill/>
        </p:spPr>
        <p:txBody>
          <a:bodyPr wrap="square" lIns="0" rIns="0" tIns="0" bIns="0" anchor="t">
            <a:noAutofit/>
          </a:bodyPr>
          <a:lstStyle/>
          <a:p>
            <a:pPr algn="l">
              <a:lnSpc>
                <a:spcPts val="1600"/>
              </a:lnSpc>
            </a:pPr>
            <a:r>
              <a:rPr sz="1300" b="0">
                <a:solidFill>
                  <a:srgbClr val="0A0B0C"/>
                </a:solidFill>
                <a:latin typeface="Outfit"/>
              </a:rPr>
              <a:t>Following company templates (OpenAI's own claim).</a:t>
            </a:r>
          </a:p>
        </p:txBody>
      </p:sp>
      <p:sp>
        <p:nvSpPr>
          <p:cNvPr id="19" name="TextBox 18"/>
          <p:cNvSpPr txBox="1"/>
          <p:nvPr/>
        </p:nvSpPr>
        <p:spPr>
          <a:xfrm>
            <a:off x="8699500" y="3390900"/>
            <a:ext cx="2667000" cy="457200"/>
          </a:xfrm>
          <a:prstGeom prst="rect">
            <a:avLst/>
          </a:prstGeom>
          <a:noFill/>
        </p:spPr>
        <p:txBody>
          <a:bodyPr wrap="square" lIns="0" rIns="0" tIns="0" bIns="0" anchor="t">
            <a:noAutofit/>
          </a:bodyPr>
          <a:lstStyle/>
          <a:p>
            <a:pPr algn="l">
              <a:lnSpc>
                <a:spcPts val="1600"/>
              </a:lnSpc>
            </a:pPr>
            <a:r>
              <a:rPr sz="1300" b="0">
                <a:solidFill>
                  <a:srgbClr val="0A0B0C"/>
                </a:solidFill>
                <a:latin typeface="Outfit"/>
              </a:rPr>
              <a:t>Inside Docs, Sheets and Slides at Google companies.</a:t>
            </a:r>
          </a:p>
        </p:txBody>
      </p:sp>
      <p:sp>
        <p:nvSpPr>
          <p:cNvPr id="20" name="Rectangle 19"/>
          <p:cNvSpPr/>
          <p:nvPr/>
        </p:nvSpPr>
        <p:spPr>
          <a:xfrm>
            <a:off x="952500" y="3911600"/>
            <a:ext cx="10287000" cy="127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952500" y="3987800"/>
            <a:ext cx="1905000" cy="254000"/>
          </a:xfrm>
          <a:prstGeom prst="rect">
            <a:avLst/>
          </a:prstGeom>
          <a:noFill/>
        </p:spPr>
        <p:txBody>
          <a:bodyPr wrap="square" lIns="0" rIns="0" tIns="0" bIns="0" anchor="t">
            <a:noAutofit/>
          </a:bodyPr>
          <a:lstStyle/>
          <a:p>
            <a:pPr algn="l">
              <a:lnSpc>
                <a:spcPts val="1600"/>
              </a:lnSpc>
            </a:pPr>
            <a:r>
              <a:rPr sz="1300" b="1">
                <a:solidFill>
                  <a:srgbClr val="0A0B0C"/>
                </a:solidFill>
                <a:latin typeface="Outfit"/>
              </a:rPr>
              <a:t>Research</a:t>
            </a:r>
          </a:p>
        </p:txBody>
      </p:sp>
      <p:sp>
        <p:nvSpPr>
          <p:cNvPr id="22" name="TextBox 21"/>
          <p:cNvSpPr txBox="1"/>
          <p:nvPr/>
        </p:nvSpPr>
        <p:spPr>
          <a:xfrm>
            <a:off x="3048000" y="3987800"/>
            <a:ext cx="2667000" cy="457200"/>
          </a:xfrm>
          <a:prstGeom prst="rect">
            <a:avLst/>
          </a:prstGeom>
          <a:noFill/>
        </p:spPr>
        <p:txBody>
          <a:bodyPr wrap="square" lIns="0" rIns="0" tIns="0" bIns="0" anchor="t">
            <a:noAutofit/>
          </a:bodyPr>
          <a:lstStyle/>
          <a:p>
            <a:pPr algn="l">
              <a:lnSpc>
                <a:spcPts val="1600"/>
              </a:lnSpc>
            </a:pPr>
            <a:r>
              <a:rPr sz="1300" b="0">
                <a:solidFill>
                  <a:srgbClr val="0A0B0C"/>
                </a:solidFill>
                <a:latin typeface="Outfit"/>
              </a:rPr>
              <a:t>The web plus your connected work tools.</a:t>
            </a:r>
          </a:p>
        </p:txBody>
      </p:sp>
      <p:sp>
        <p:nvSpPr>
          <p:cNvPr id="23" name="TextBox 22"/>
          <p:cNvSpPr txBox="1"/>
          <p:nvPr/>
        </p:nvSpPr>
        <p:spPr>
          <a:xfrm>
            <a:off x="5873750" y="3987800"/>
            <a:ext cx="2667000" cy="457200"/>
          </a:xfrm>
          <a:prstGeom prst="rect">
            <a:avLst/>
          </a:prstGeom>
          <a:noFill/>
        </p:spPr>
        <p:txBody>
          <a:bodyPr wrap="square" lIns="0" rIns="0" tIns="0" bIns="0" anchor="t">
            <a:noAutofit/>
          </a:bodyPr>
          <a:lstStyle/>
          <a:p>
            <a:pPr algn="l">
              <a:lnSpc>
                <a:spcPts val="1600"/>
              </a:lnSpc>
            </a:pPr>
            <a:r>
              <a:rPr sz="1300" b="0">
                <a:solidFill>
                  <a:srgbClr val="0A0B0C"/>
                </a:solidFill>
                <a:latin typeface="Outfit"/>
              </a:rPr>
              <a:t>Most control: edit the plan, name the sites.</a:t>
            </a:r>
          </a:p>
        </p:txBody>
      </p:sp>
      <p:sp>
        <p:nvSpPr>
          <p:cNvPr id="24" name="TextBox 23"/>
          <p:cNvSpPr txBox="1"/>
          <p:nvPr/>
        </p:nvSpPr>
        <p:spPr>
          <a:xfrm>
            <a:off x="8699500" y="3987800"/>
            <a:ext cx="2667000" cy="457200"/>
          </a:xfrm>
          <a:prstGeom prst="rect">
            <a:avLst/>
          </a:prstGeom>
          <a:noFill/>
        </p:spPr>
        <p:txBody>
          <a:bodyPr wrap="square" lIns="0" rIns="0" tIns="0" bIns="0" anchor="t">
            <a:noAutofit/>
          </a:bodyPr>
          <a:lstStyle/>
          <a:p>
            <a:pPr algn="l">
              <a:lnSpc>
                <a:spcPts val="1600"/>
              </a:lnSpc>
            </a:pPr>
            <a:r>
              <a:rPr sz="1300" b="0">
                <a:solidFill>
                  <a:srgbClr val="0A0B0C"/>
                </a:solidFill>
                <a:latin typeface="Outfit"/>
              </a:rPr>
              <a:t>Free Deep Research. Gemini Notebook for your own files.</a:t>
            </a:r>
          </a:p>
        </p:txBody>
      </p:sp>
      <p:sp>
        <p:nvSpPr>
          <p:cNvPr id="25" name="Rectangle 24"/>
          <p:cNvSpPr/>
          <p:nvPr/>
        </p:nvSpPr>
        <p:spPr>
          <a:xfrm>
            <a:off x="952500" y="4508500"/>
            <a:ext cx="10287000" cy="127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952500" y="4584700"/>
            <a:ext cx="1905000" cy="254000"/>
          </a:xfrm>
          <a:prstGeom prst="rect">
            <a:avLst/>
          </a:prstGeom>
          <a:noFill/>
        </p:spPr>
        <p:txBody>
          <a:bodyPr wrap="square" lIns="0" rIns="0" tIns="0" bIns="0" anchor="t">
            <a:noAutofit/>
          </a:bodyPr>
          <a:lstStyle/>
          <a:p>
            <a:pPr algn="l">
              <a:lnSpc>
                <a:spcPts val="1600"/>
              </a:lnSpc>
            </a:pPr>
            <a:r>
              <a:rPr sz="1300" b="1">
                <a:solidFill>
                  <a:srgbClr val="0A0B0C"/>
                </a:solidFill>
                <a:latin typeface="Outfit"/>
              </a:rPr>
              <a:t>Repeat routines</a:t>
            </a:r>
          </a:p>
        </p:txBody>
      </p:sp>
      <p:sp>
        <p:nvSpPr>
          <p:cNvPr id="27" name="TextBox 26"/>
          <p:cNvSpPr txBox="1"/>
          <p:nvPr/>
        </p:nvSpPr>
        <p:spPr>
          <a:xfrm>
            <a:off x="3048000" y="4584700"/>
            <a:ext cx="2667000" cy="457200"/>
          </a:xfrm>
          <a:prstGeom prst="rect">
            <a:avLst/>
          </a:prstGeom>
          <a:noFill/>
        </p:spPr>
        <p:txBody>
          <a:bodyPr wrap="square" lIns="0" rIns="0" tIns="0" bIns="0" anchor="t">
            <a:noAutofit/>
          </a:bodyPr>
          <a:lstStyle/>
          <a:p>
            <a:pPr algn="l">
              <a:lnSpc>
                <a:spcPts val="1600"/>
              </a:lnSpc>
            </a:pPr>
            <a:r>
              <a:rPr sz="1300" b="0">
                <a:solidFill>
                  <a:srgbClr val="0A0B0C"/>
                </a:solidFill>
                <a:latin typeface="Outfit"/>
              </a:rPr>
              <a:t>Scheduled tasks, and Dispatch on the desktop app.</a:t>
            </a:r>
          </a:p>
        </p:txBody>
      </p:sp>
      <p:sp>
        <p:nvSpPr>
          <p:cNvPr id="28" name="TextBox 27"/>
          <p:cNvSpPr txBox="1"/>
          <p:nvPr/>
        </p:nvSpPr>
        <p:spPr>
          <a:xfrm>
            <a:off x="5873750" y="4584700"/>
            <a:ext cx="2667000" cy="457200"/>
          </a:xfrm>
          <a:prstGeom prst="rect">
            <a:avLst/>
          </a:prstGeom>
          <a:noFill/>
        </p:spPr>
        <p:txBody>
          <a:bodyPr wrap="square" lIns="0" rIns="0" tIns="0" bIns="0" anchor="t">
            <a:noAutofit/>
          </a:bodyPr>
          <a:lstStyle/>
          <a:p>
            <a:pPr algn="l">
              <a:lnSpc>
                <a:spcPts val="1600"/>
              </a:lnSpc>
            </a:pPr>
            <a:r>
              <a:rPr sz="1300" b="0">
                <a:solidFill>
                  <a:srgbClr val="0A0B0C"/>
                </a:solidFill>
                <a:latin typeface="Outfit"/>
              </a:rPr>
              <a:t>Tasks that start when an email or Slack message arrives.</a:t>
            </a:r>
          </a:p>
        </p:txBody>
      </p:sp>
      <p:sp>
        <p:nvSpPr>
          <p:cNvPr id="29" name="TextBox 28"/>
          <p:cNvSpPr txBox="1"/>
          <p:nvPr/>
        </p:nvSpPr>
        <p:spPr>
          <a:xfrm>
            <a:off x="8699500" y="4584700"/>
            <a:ext cx="2667000" cy="457200"/>
          </a:xfrm>
          <a:prstGeom prst="rect">
            <a:avLst/>
          </a:prstGeom>
          <a:noFill/>
        </p:spPr>
        <p:txBody>
          <a:bodyPr wrap="square" lIns="0" rIns="0" tIns="0" bIns="0" anchor="t">
            <a:noAutofit/>
          </a:bodyPr>
          <a:lstStyle/>
          <a:p>
            <a:pPr algn="l">
              <a:lnSpc>
                <a:spcPts val="1600"/>
              </a:lnSpc>
            </a:pPr>
            <a:r>
              <a:rPr sz="1300" b="0">
                <a:solidFill>
                  <a:srgbClr val="0A0B0C"/>
                </a:solidFill>
                <a:latin typeface="Outfit"/>
              </a:rPr>
              <a:t>Schedules in tasks, on personal accounts.</a:t>
            </a:r>
          </a:p>
        </p:txBody>
      </p:sp>
      <p:sp>
        <p:nvSpPr>
          <p:cNvPr id="30" name="Rectangle 29"/>
          <p:cNvSpPr/>
          <p:nvPr/>
        </p:nvSpPr>
        <p:spPr>
          <a:xfrm>
            <a:off x="952500" y="5105400"/>
            <a:ext cx="10287000" cy="127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952500" y="5181600"/>
            <a:ext cx="1905000" cy="254000"/>
          </a:xfrm>
          <a:prstGeom prst="rect">
            <a:avLst/>
          </a:prstGeom>
          <a:noFill/>
        </p:spPr>
        <p:txBody>
          <a:bodyPr wrap="square" lIns="0" rIns="0" tIns="0" bIns="0" anchor="t">
            <a:noAutofit/>
          </a:bodyPr>
          <a:lstStyle/>
          <a:p>
            <a:pPr algn="l">
              <a:lnSpc>
                <a:spcPts val="1600"/>
              </a:lnSpc>
            </a:pPr>
            <a:r>
              <a:rPr sz="1300" b="1">
                <a:solidFill>
                  <a:srgbClr val="0A0B0C"/>
                </a:solidFill>
                <a:latin typeface="Outfit"/>
              </a:rPr>
              <a:t>Meetings, pictures</a:t>
            </a:r>
          </a:p>
        </p:txBody>
      </p:sp>
      <p:sp>
        <p:nvSpPr>
          <p:cNvPr id="32" name="TextBox 31"/>
          <p:cNvSpPr txBox="1"/>
          <p:nvPr/>
        </p:nvSpPr>
        <p:spPr>
          <a:xfrm>
            <a:off x="3048000" y="5181600"/>
            <a:ext cx="2667000" cy="254000"/>
          </a:xfrm>
          <a:prstGeom prst="rect">
            <a:avLst/>
          </a:prstGeom>
          <a:noFill/>
        </p:spPr>
        <p:txBody>
          <a:bodyPr wrap="square" lIns="0" rIns="0" tIns="0" bIns="0" anchor="t">
            <a:noAutofit/>
          </a:bodyPr>
          <a:lstStyle/>
          <a:p>
            <a:pPr algn="l">
              <a:lnSpc>
                <a:spcPts val="1600"/>
              </a:lnSpc>
            </a:pPr>
            <a:r>
              <a:rPr sz="1300" b="0">
                <a:solidFill>
                  <a:srgbClr val="0A0B0C"/>
                </a:solidFill>
                <a:latin typeface="Outfit"/>
              </a:rPr>
              <a:t>Give it the transcript or the notes.</a:t>
            </a:r>
          </a:p>
        </p:txBody>
      </p:sp>
      <p:sp>
        <p:nvSpPr>
          <p:cNvPr id="33" name="TextBox 32"/>
          <p:cNvSpPr txBox="1"/>
          <p:nvPr/>
        </p:nvSpPr>
        <p:spPr>
          <a:xfrm>
            <a:off x="5873750" y="5181600"/>
            <a:ext cx="2667000" cy="457200"/>
          </a:xfrm>
          <a:prstGeom prst="rect">
            <a:avLst/>
          </a:prstGeom>
          <a:noFill/>
        </p:spPr>
        <p:txBody>
          <a:bodyPr wrap="square" lIns="0" rIns="0" tIns="0" bIns="0" anchor="t">
            <a:noAutofit/>
          </a:bodyPr>
          <a:lstStyle/>
          <a:p>
            <a:pPr algn="l">
              <a:lnSpc>
                <a:spcPts val="1600"/>
              </a:lnSpc>
            </a:pPr>
            <a:r>
              <a:rPr sz="1300" b="0">
                <a:solidFill>
                  <a:srgbClr val="0A0B0C"/>
                </a:solidFill>
                <a:latin typeface="Outfit"/>
              </a:rPr>
              <a:t>Meetings plugin (beta, Mac). ChatGPT Images 2.5.</a:t>
            </a:r>
          </a:p>
        </p:txBody>
      </p:sp>
      <p:sp>
        <p:nvSpPr>
          <p:cNvPr id="34" name="TextBox 33"/>
          <p:cNvSpPr txBox="1"/>
          <p:nvPr/>
        </p:nvSpPr>
        <p:spPr>
          <a:xfrm>
            <a:off x="8699500" y="5181600"/>
            <a:ext cx="2667000" cy="457200"/>
          </a:xfrm>
          <a:prstGeom prst="rect">
            <a:avLst/>
          </a:prstGeom>
          <a:noFill/>
        </p:spPr>
        <p:txBody>
          <a:bodyPr wrap="square" lIns="0" rIns="0" tIns="0" bIns="0" anchor="t">
            <a:noAutofit/>
          </a:bodyPr>
          <a:lstStyle/>
          <a:p>
            <a:pPr algn="l">
              <a:lnSpc>
                <a:spcPts val="1600"/>
              </a:lnSpc>
            </a:pPr>
            <a:r>
              <a:rPr sz="1300" b="0">
                <a:solidFill>
                  <a:srgbClr val="0A0B0C"/>
                </a:solidFill>
                <a:latin typeface="Outfit"/>
              </a:rPr>
              <a:t>Take notes for me in Google Meet. Nano Banana images.</a:t>
            </a:r>
          </a:p>
        </p:txBody>
      </p:sp>
      <p:sp>
        <p:nvSpPr>
          <p:cNvPr id="35" name="TextBox 34"/>
          <p:cNvSpPr txBox="1"/>
          <p:nvPr/>
        </p:nvSpPr>
        <p:spPr>
          <a:xfrm>
            <a:off x="762000" y="6324600"/>
            <a:ext cx="9525000" cy="222250"/>
          </a:xfrm>
          <a:prstGeom prst="rect">
            <a:avLst/>
          </a:prstGeom>
          <a:noFill/>
        </p:spPr>
        <p:txBody>
          <a:bodyPr wrap="square" lIns="0" rIns="0" tIns="0" bIns="0" anchor="t">
            <a:noAutofit/>
          </a:bodyPr>
          <a:lstStyle/>
          <a:p>
            <a:pPr algn="l">
              <a:lnSpc>
                <a:spcPts val="1400"/>
              </a:lnSpc>
            </a:pPr>
            <a:r>
              <a:rPr sz="1100" b="0">
                <a:solidFill>
                  <a:srgbClr val="0A0B0C"/>
                </a:solidFill>
                <a:latin typeface="Outfit"/>
              </a:rPr>
              <a:t>Vendor claims are the vendors' own. Read 16 Oct 2026. Neosaipien is not affiliated with Anthropic, OpenAI or Google.</a:t>
            </a:r>
          </a:p>
        </p:txBody>
      </p:sp>
      <p:pic>
        <p:nvPicPr>
          <p:cNvPr id="36" name="03 / 17" descr="03 / 17"/>
          <p:cNvPicPr>
            <a:picLocks noChangeAspect="1"/>
          </p:cNvPicPr>
          <p:nvPr/>
        </p:nvPicPr>
        <p:blipFill>
          <a:blip r:embed="rId6"/>
          <a:stretch>
            <a:fillRect/>
          </a:stretch>
        </p:blipFill>
        <p:spPr>
          <a:xfrm>
            <a:off x="10843220" y="6324600"/>
            <a:ext cx="586780" cy="1778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F5FE0"/>
        </a:solidFill>
        <a:effectLst/>
      </p:bgPr>
    </p:bg>
    <p:spTree>
      <p:nvGrpSpPr>
        <p:cNvPr id="1" name=""/>
        <p:cNvGrpSpPr/>
        <p:nvPr/>
      </p:nvGrpSpPr>
      <p:grpSpPr/>
      <p:pic>
        <p:nvPicPr>
          <p:cNvPr id="2" name="All three ask for the outcome" descr="All three ask for the outcome"/>
          <p:cNvPicPr>
            <a:picLocks noChangeAspect="1"/>
          </p:cNvPicPr>
          <p:nvPr/>
        </p:nvPicPr>
        <p:blipFill>
          <a:blip r:embed="rId2"/>
          <a:stretch>
            <a:fillRect/>
          </a:stretch>
        </p:blipFill>
        <p:spPr>
          <a:xfrm>
            <a:off x="762000" y="609600"/>
            <a:ext cx="2872780" cy="203200"/>
          </a:xfrm>
          <a:prstGeom prst="rect">
            <a:avLst/>
          </a:prstGeom>
        </p:spPr>
      </p:pic>
      <p:pic>
        <p:nvPicPr>
          <p:cNvPr id="3" name="Anthropic, on Claude" descr="Anthropic, on Claude"/>
          <p:cNvPicPr>
            <a:picLocks noChangeAspect="1"/>
          </p:cNvPicPr>
          <p:nvPr/>
        </p:nvPicPr>
        <p:blipFill>
          <a:blip r:embed="rId3"/>
          <a:stretch>
            <a:fillRect/>
          </a:stretch>
        </p:blipFill>
        <p:spPr>
          <a:xfrm>
            <a:off x="762000" y="1066800"/>
            <a:ext cx="1981200" cy="203200"/>
          </a:xfrm>
          <a:prstGeom prst="rect">
            <a:avLst/>
          </a:prstGeom>
        </p:spPr>
      </p:pic>
      <p:sp>
        <p:nvSpPr>
          <p:cNvPr id="4" name="TextBox 3"/>
          <p:cNvSpPr txBox="1"/>
          <p:nvPr/>
        </p:nvSpPr>
        <p:spPr>
          <a:xfrm>
            <a:off x="762000" y="1320800"/>
            <a:ext cx="10668000" cy="428625"/>
          </a:xfrm>
          <a:prstGeom prst="rect">
            <a:avLst/>
          </a:prstGeom>
          <a:noFill/>
        </p:spPr>
        <p:txBody>
          <a:bodyPr wrap="square" lIns="0" rIns="0" tIns="0" bIns="0" anchor="t">
            <a:noAutofit/>
          </a:bodyPr>
          <a:lstStyle/>
          <a:p>
            <a:pPr algn="l">
              <a:lnSpc>
                <a:spcPts val="2700"/>
              </a:lnSpc>
            </a:pPr>
            <a:r>
              <a:rPr sz="2200" b="1">
                <a:solidFill>
                  <a:srgbClr val="FFFFFF"/>
                </a:solidFill>
                <a:latin typeface="Outfit"/>
              </a:rPr>
              <a:t>Describe the result you want, attach files, and choose the folders it may use.</a:t>
            </a:r>
          </a:p>
        </p:txBody>
      </p:sp>
      <p:sp>
        <p:nvSpPr>
          <p:cNvPr id="5" name="TextBox 4"/>
          <p:cNvSpPr txBox="1"/>
          <p:nvPr/>
        </p:nvSpPr>
        <p:spPr>
          <a:xfrm>
            <a:off x="762000" y="1689100"/>
            <a:ext cx="10160000" cy="269875"/>
          </a:xfrm>
          <a:prstGeom prst="rect">
            <a:avLst/>
          </a:prstGeom>
          <a:noFill/>
        </p:spPr>
        <p:txBody>
          <a:bodyPr wrap="square" lIns="0" rIns="0" tIns="0" bIns="0" anchor="t">
            <a:noAutofit/>
          </a:bodyPr>
          <a:lstStyle/>
          <a:p>
            <a:pPr algn="l">
              <a:lnSpc>
                <a:spcPts val="1700"/>
              </a:lnSpc>
            </a:pPr>
            <a:r>
              <a:rPr sz="1300" b="0">
                <a:solidFill>
                  <a:srgbClr val="FFFFFF"/>
                </a:solidFill>
                <a:latin typeface="Outfit"/>
              </a:rPr>
              <a:t>Anthropic's pages on Claude, 16 Sep 2026, in plain words</a:t>
            </a:r>
          </a:p>
        </p:txBody>
      </p:sp>
      <p:pic>
        <p:nvPicPr>
          <p:cNvPr id="6" name="OpenAI, on ChatGPT Work" descr="OpenAI, on ChatGPT Work"/>
          <p:cNvPicPr>
            <a:picLocks noChangeAspect="1"/>
          </p:cNvPicPr>
          <p:nvPr/>
        </p:nvPicPr>
        <p:blipFill>
          <a:blip r:embed="rId4"/>
          <a:stretch>
            <a:fillRect/>
          </a:stretch>
        </p:blipFill>
        <p:spPr>
          <a:xfrm>
            <a:off x="762000" y="2120900"/>
            <a:ext cx="2278360" cy="203200"/>
          </a:xfrm>
          <a:prstGeom prst="rect">
            <a:avLst/>
          </a:prstGeom>
        </p:spPr>
      </p:pic>
      <p:sp>
        <p:nvSpPr>
          <p:cNvPr id="7" name="TextBox 6"/>
          <p:cNvSpPr txBox="1"/>
          <p:nvPr/>
        </p:nvSpPr>
        <p:spPr>
          <a:xfrm>
            <a:off x="762000" y="2374900"/>
            <a:ext cx="10668000" cy="771525"/>
          </a:xfrm>
          <a:prstGeom prst="rect">
            <a:avLst/>
          </a:prstGeom>
          <a:noFill/>
        </p:spPr>
        <p:txBody>
          <a:bodyPr wrap="square" lIns="0" rIns="0" tIns="0" bIns="0" anchor="t">
            <a:noAutofit/>
          </a:bodyPr>
          <a:lstStyle/>
          <a:p>
            <a:pPr algn="l">
              <a:lnSpc>
                <a:spcPts val="2700"/>
              </a:lnSpc>
            </a:pPr>
            <a:r>
              <a:rPr sz="2200" b="1">
                <a:solidFill>
                  <a:srgbClr val="FFFFFF"/>
                </a:solidFill>
                <a:latin typeface="Outfit"/>
              </a:rPr>
              <a:t>Add your files, then "describe the outcome you want" with any rules, and how you will judge it.</a:t>
            </a:r>
          </a:p>
        </p:txBody>
      </p:sp>
      <p:sp>
        <p:nvSpPr>
          <p:cNvPr id="8" name="TextBox 7"/>
          <p:cNvSpPr txBox="1"/>
          <p:nvPr/>
        </p:nvSpPr>
        <p:spPr>
          <a:xfrm>
            <a:off x="762000" y="3086100"/>
            <a:ext cx="10160000" cy="269875"/>
          </a:xfrm>
          <a:prstGeom prst="rect">
            <a:avLst/>
          </a:prstGeom>
          <a:noFill/>
        </p:spPr>
        <p:txBody>
          <a:bodyPr wrap="square" lIns="0" rIns="0" tIns="0" bIns="0" anchor="t">
            <a:noAutofit/>
          </a:bodyPr>
          <a:lstStyle/>
          <a:p>
            <a:pPr algn="l">
              <a:lnSpc>
                <a:spcPts val="1700"/>
              </a:lnSpc>
            </a:pPr>
            <a:r>
              <a:rPr sz="1300" b="0">
                <a:solidFill>
                  <a:srgbClr val="FFFFFF"/>
                </a:solidFill>
                <a:latin typeface="Outfit"/>
              </a:rPr>
              <a:t>OpenAI, ChatGPT Work and Codex help page, read 16 Oct 2026</a:t>
            </a:r>
          </a:p>
        </p:txBody>
      </p:sp>
      <p:pic>
        <p:nvPicPr>
          <p:cNvPr id="9" name="Google, on tasks in Gemini" descr="Google, on tasks in Gemini"/>
          <p:cNvPicPr>
            <a:picLocks noChangeAspect="1"/>
          </p:cNvPicPr>
          <p:nvPr/>
        </p:nvPicPr>
        <p:blipFill>
          <a:blip r:embed="rId5"/>
          <a:stretch>
            <a:fillRect/>
          </a:stretch>
        </p:blipFill>
        <p:spPr>
          <a:xfrm>
            <a:off x="762000" y="3517900"/>
            <a:ext cx="2575620" cy="203200"/>
          </a:xfrm>
          <a:prstGeom prst="rect">
            <a:avLst/>
          </a:prstGeom>
        </p:spPr>
      </p:pic>
      <p:sp>
        <p:nvSpPr>
          <p:cNvPr id="10" name="TextBox 9"/>
          <p:cNvSpPr txBox="1"/>
          <p:nvPr/>
        </p:nvSpPr>
        <p:spPr>
          <a:xfrm>
            <a:off x="762000" y="3771900"/>
            <a:ext cx="10668000" cy="428625"/>
          </a:xfrm>
          <a:prstGeom prst="rect">
            <a:avLst/>
          </a:prstGeom>
          <a:noFill/>
        </p:spPr>
        <p:txBody>
          <a:bodyPr wrap="square" lIns="0" rIns="0" tIns="0" bIns="0" anchor="t">
            <a:noAutofit/>
          </a:bodyPr>
          <a:lstStyle/>
          <a:p>
            <a:pPr algn="l">
              <a:lnSpc>
                <a:spcPts val="2700"/>
              </a:lnSpc>
            </a:pPr>
            <a:r>
              <a:rPr sz="2200" b="1">
                <a:solidFill>
                  <a:srgbClr val="FFFFFF"/>
                </a:solidFill>
                <a:latin typeface="Outfit"/>
              </a:rPr>
              <a:t>Describe the task, and when it should run.</a:t>
            </a:r>
          </a:p>
        </p:txBody>
      </p:sp>
      <p:sp>
        <p:nvSpPr>
          <p:cNvPr id="11" name="TextBox 10"/>
          <p:cNvSpPr txBox="1"/>
          <p:nvPr/>
        </p:nvSpPr>
        <p:spPr>
          <a:xfrm>
            <a:off x="762000" y="4140200"/>
            <a:ext cx="10160000" cy="269875"/>
          </a:xfrm>
          <a:prstGeom prst="rect">
            <a:avLst/>
          </a:prstGeom>
          <a:noFill/>
        </p:spPr>
        <p:txBody>
          <a:bodyPr wrap="square" lIns="0" rIns="0" tIns="0" bIns="0" anchor="t">
            <a:noAutofit/>
          </a:bodyPr>
          <a:lstStyle/>
          <a:p>
            <a:pPr algn="l">
              <a:lnSpc>
                <a:spcPts val="1700"/>
              </a:lnSpc>
            </a:pPr>
            <a:r>
              <a:rPr sz="1300" b="0">
                <a:solidFill>
                  <a:srgbClr val="FFFFFF"/>
                </a:solidFill>
                <a:latin typeface="Outfit"/>
              </a:rPr>
              <a:t>Google, Gemini Apps Help on tasks, read 16 Oct 2026, in plain words</a:t>
            </a:r>
          </a:p>
        </p:txBody>
      </p:sp>
      <p:sp>
        <p:nvSpPr>
          <p:cNvPr id="12" name="Rectangle 11"/>
          <p:cNvSpPr/>
          <p:nvPr/>
        </p:nvSpPr>
        <p:spPr>
          <a:xfrm>
            <a:off x="762000" y="4826000"/>
            <a:ext cx="10668000" cy="190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762000" y="5029200"/>
            <a:ext cx="10668000" cy="365125"/>
          </a:xfrm>
          <a:prstGeom prst="rect">
            <a:avLst/>
          </a:prstGeom>
          <a:noFill/>
        </p:spPr>
        <p:txBody>
          <a:bodyPr wrap="square" lIns="0" rIns="0" tIns="0" bIns="0" anchor="t">
            <a:noAutofit/>
          </a:bodyPr>
          <a:lstStyle/>
          <a:p>
            <a:pPr algn="l">
              <a:lnSpc>
                <a:spcPts val="2300"/>
              </a:lnSpc>
            </a:pPr>
            <a:r>
              <a:rPr sz="1700" b="0">
                <a:solidFill>
                  <a:srgbClr val="FFFFFF"/>
                </a:solidFill>
                <a:latin typeface="Outfit"/>
              </a:rPr>
              <a:t>So the skill isn't clever wording any more. It's the brief: the outcome, the limits and when to stop and ask.</a:t>
            </a:r>
          </a:p>
        </p:txBody>
      </p:sp>
      <p:sp>
        <p:nvSpPr>
          <p:cNvPr id="14" name="TextBox 13"/>
          <p:cNvSpPr txBox="1"/>
          <p:nvPr/>
        </p:nvSpPr>
        <p:spPr>
          <a:xfrm>
            <a:off x="762000" y="6324600"/>
            <a:ext cx="9525000" cy="222250"/>
          </a:xfrm>
          <a:prstGeom prst="rect">
            <a:avLst/>
          </a:prstGeom>
          <a:noFill/>
        </p:spPr>
        <p:txBody>
          <a:bodyPr wrap="square" lIns="0" rIns="0" tIns="0" bIns="0" anchor="t">
            <a:noAutofit/>
          </a:bodyPr>
          <a:lstStyle/>
          <a:p>
            <a:pPr algn="l">
              <a:lnSpc>
                <a:spcPts val="1400"/>
              </a:lnSpc>
            </a:pPr>
            <a:r>
              <a:rPr sz="1100" b="0">
                <a:solidFill>
                  <a:srgbClr val="FFFFFF"/>
                </a:solidFill>
                <a:latin typeface="Outfit"/>
              </a:rPr>
              <a:t>The makers' words are their own. Read 16 Oct 2026. Neosaipien is not affiliated with Anthropic, OpenAI or Google.</a:t>
            </a:r>
          </a:p>
        </p:txBody>
      </p:sp>
      <p:pic>
        <p:nvPicPr>
          <p:cNvPr id="15" name="04 / 17" descr="04 / 17"/>
          <p:cNvPicPr>
            <a:picLocks noChangeAspect="1"/>
          </p:cNvPicPr>
          <p:nvPr/>
        </p:nvPicPr>
        <p:blipFill>
          <a:blip r:embed="rId6"/>
          <a:stretch>
            <a:fillRect/>
          </a:stretch>
        </p:blipFill>
        <p:spPr>
          <a:xfrm>
            <a:off x="10843220" y="6324600"/>
            <a:ext cx="586780" cy="1778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C21A"/>
        </a:solidFill>
        <a:effectLst/>
      </p:bgPr>
    </p:bg>
    <p:spTree>
      <p:nvGrpSpPr>
        <p:cNvPr id="1" name=""/>
        <p:cNvGrpSpPr/>
        <p:nvPr/>
      </p:nvGrpSpPr>
      <p:grpSpPr/>
      <p:sp>
        <p:nvSpPr>
          <p:cNvPr id="2" name="TextBox 1"/>
          <p:cNvSpPr txBox="1"/>
          <p:nvPr/>
        </p:nvSpPr>
        <p:spPr>
          <a:xfrm>
            <a:off x="762000" y="609600"/>
            <a:ext cx="10160000" cy="885825"/>
          </a:xfrm>
          <a:prstGeom prst="rect">
            <a:avLst/>
          </a:prstGeom>
          <a:noFill/>
        </p:spPr>
        <p:txBody>
          <a:bodyPr wrap="square" lIns="0" rIns="0" tIns="0" bIns="0" anchor="t">
            <a:noAutofit/>
          </a:bodyPr>
          <a:lstStyle/>
          <a:p>
            <a:pPr algn="l">
              <a:lnSpc>
                <a:spcPts val="3100"/>
              </a:lnSpc>
            </a:pPr>
            <a:r>
              <a:rPr sz="2500" b="0">
                <a:solidFill>
                  <a:srgbClr val="0A0B0C"/>
                </a:solidFill>
                <a:latin typeface="Outfit"/>
              </a:rPr>
              <a:t>In one study, people tapped out well-known songs, and expected the listener to name them half the time.</a:t>
            </a:r>
          </a:p>
        </p:txBody>
      </p:sp>
      <p:pic>
        <p:nvPicPr>
          <p:cNvPr id="3" name="The tappers' average guess" descr="The tappers' average guess"/>
          <p:cNvPicPr>
            <a:picLocks noChangeAspect="1"/>
          </p:cNvPicPr>
          <p:nvPr/>
        </p:nvPicPr>
        <p:blipFill>
          <a:blip r:embed="rId2"/>
          <a:stretch>
            <a:fillRect/>
          </a:stretch>
        </p:blipFill>
        <p:spPr>
          <a:xfrm>
            <a:off x="762000" y="1790700"/>
            <a:ext cx="2575620" cy="203200"/>
          </a:xfrm>
          <a:prstGeom prst="rect">
            <a:avLst/>
          </a:prstGeom>
        </p:spPr>
      </p:pic>
      <p:pic>
        <p:nvPicPr>
          <p:cNvPr id="4" name="1 in 2" descr="1 in 2"/>
          <p:cNvPicPr>
            <a:picLocks noChangeAspect="1"/>
          </p:cNvPicPr>
          <p:nvPr/>
        </p:nvPicPr>
        <p:blipFill>
          <a:blip r:embed="rId3"/>
          <a:stretch>
            <a:fillRect/>
          </a:stretch>
        </p:blipFill>
        <p:spPr>
          <a:xfrm>
            <a:off x="736600" y="2159000"/>
            <a:ext cx="2194620" cy="698500"/>
          </a:xfrm>
          <a:prstGeom prst="rect">
            <a:avLst/>
          </a:prstGeom>
        </p:spPr>
      </p:pic>
      <p:pic>
        <p:nvPicPr>
          <p:cNvPr id="5" name="120 squares, 60 of them outlined: the tappers' average guess" descr="120 squares, 60 of them outlined: the tappers' average guess, half the songs"/>
          <p:cNvPicPr>
            <a:picLocks noChangeAspect="1"/>
          </p:cNvPicPr>
          <p:nvPr/>
        </p:nvPicPr>
        <p:blipFill>
          <a:blip r:embed="rId4"/>
          <a:stretch>
            <a:fillRect/>
          </a:stretch>
        </p:blipFill>
        <p:spPr>
          <a:xfrm>
            <a:off x="762000" y="3048000"/>
            <a:ext cx="3949700" cy="2082800"/>
          </a:xfrm>
          <a:prstGeom prst="rect">
            <a:avLst/>
          </a:prstGeom>
        </p:spPr>
      </p:pic>
      <p:pic>
        <p:nvPicPr>
          <p:cNvPr id="6" name="The listeners named" descr="The listeners named"/>
          <p:cNvPicPr>
            <a:picLocks noChangeAspect="1"/>
          </p:cNvPicPr>
          <p:nvPr/>
        </p:nvPicPr>
        <p:blipFill>
          <a:blip r:embed="rId5"/>
          <a:stretch>
            <a:fillRect/>
          </a:stretch>
        </p:blipFill>
        <p:spPr>
          <a:xfrm>
            <a:off x="6350000" y="1790700"/>
            <a:ext cx="1882180" cy="203200"/>
          </a:xfrm>
          <a:prstGeom prst="rect">
            <a:avLst/>
          </a:prstGeom>
        </p:spPr>
      </p:pic>
      <p:pic>
        <p:nvPicPr>
          <p:cNvPr id="7" name="1 in 40" descr="1 in 40"/>
          <p:cNvPicPr>
            <a:picLocks noChangeAspect="1"/>
          </p:cNvPicPr>
          <p:nvPr/>
        </p:nvPicPr>
        <p:blipFill>
          <a:blip r:embed="rId6"/>
          <a:stretch>
            <a:fillRect/>
          </a:stretch>
        </p:blipFill>
        <p:spPr>
          <a:xfrm>
            <a:off x="6311900" y="2032000"/>
            <a:ext cx="3733800" cy="977900"/>
          </a:xfrm>
          <a:prstGeom prst="rect">
            <a:avLst/>
          </a:prstGeom>
        </p:spPr>
      </p:pic>
      <p:pic>
        <p:nvPicPr>
          <p:cNvPr id="8" name="120 squares, 3 of them filled: the songs the listeners named" descr="120 squares, 3 of them filled: the songs the listeners named"/>
          <p:cNvPicPr>
            <a:picLocks noChangeAspect="1"/>
          </p:cNvPicPr>
          <p:nvPr/>
        </p:nvPicPr>
        <p:blipFill>
          <a:blip r:embed="rId7"/>
          <a:stretch>
            <a:fillRect/>
          </a:stretch>
        </p:blipFill>
        <p:spPr>
          <a:xfrm>
            <a:off x="6350000" y="3048000"/>
            <a:ext cx="3949700" cy="2082800"/>
          </a:xfrm>
          <a:prstGeom prst="rect">
            <a:avLst/>
          </a:prstGeom>
        </p:spPr>
      </p:pic>
      <p:pic>
        <p:nvPicPr>
          <p:cNvPr id="9" name="3 of 120 songs" descr="3 of 120 songs"/>
          <p:cNvPicPr>
            <a:picLocks noChangeAspect="1"/>
          </p:cNvPicPr>
          <p:nvPr/>
        </p:nvPicPr>
        <p:blipFill>
          <a:blip r:embed="rId8"/>
          <a:stretch>
            <a:fillRect/>
          </a:stretch>
        </p:blipFill>
        <p:spPr>
          <a:xfrm>
            <a:off x="6350000" y="5270500"/>
            <a:ext cx="1173559" cy="177800"/>
          </a:xfrm>
          <a:prstGeom prst="rect">
            <a:avLst/>
          </a:prstGeom>
        </p:spPr>
      </p:pic>
      <p:pic>
        <p:nvPicPr>
          <p:cNvPr id="10" name="Outlined: the guess, on average" descr="Outlined: the guess, on average"/>
          <p:cNvPicPr>
            <a:picLocks noChangeAspect="1"/>
          </p:cNvPicPr>
          <p:nvPr/>
        </p:nvPicPr>
        <p:blipFill>
          <a:blip r:embed="rId9"/>
          <a:stretch>
            <a:fillRect/>
          </a:stretch>
        </p:blipFill>
        <p:spPr>
          <a:xfrm>
            <a:off x="762000" y="5270500"/>
            <a:ext cx="2598440" cy="177800"/>
          </a:xfrm>
          <a:prstGeom prst="rect">
            <a:avLst/>
          </a:prstGeom>
        </p:spPr>
      </p:pic>
      <p:pic>
        <p:nvPicPr>
          <p:cNvPr id="11" name="Source: Newton, Stanford, 1990" descr="Source: Newton, Stanford, 1990"/>
          <p:cNvPicPr>
            <a:picLocks noChangeAspect="1"/>
          </p:cNvPicPr>
          <p:nvPr/>
        </p:nvPicPr>
        <p:blipFill>
          <a:blip r:embed="rId10"/>
          <a:stretch>
            <a:fillRect/>
          </a:stretch>
        </p:blipFill>
        <p:spPr>
          <a:xfrm>
            <a:off x="762000" y="5842000"/>
            <a:ext cx="2514600" cy="177800"/>
          </a:xfrm>
          <a:prstGeom prst="rect">
            <a:avLst/>
          </a:prstGeom>
        </p:spPr>
      </p:pic>
      <p:sp>
        <p:nvSpPr>
          <p:cNvPr id="12" name="TextBox 11"/>
          <p:cNvSpPr txBox="1"/>
          <p:nvPr/>
        </p:nvSpPr>
        <p:spPr>
          <a:xfrm>
            <a:off x="6350000" y="5816600"/>
            <a:ext cx="4445000" cy="301625"/>
          </a:xfrm>
          <a:prstGeom prst="rect">
            <a:avLst/>
          </a:prstGeom>
          <a:noFill/>
        </p:spPr>
        <p:txBody>
          <a:bodyPr wrap="square" lIns="0" rIns="0" tIns="0" bIns="0" anchor="t">
            <a:noAutofit/>
          </a:bodyPr>
          <a:lstStyle/>
          <a:p>
            <a:pPr algn="l">
              <a:lnSpc>
                <a:spcPts val="1900"/>
              </a:lnSpc>
            </a:pPr>
            <a:r>
              <a:rPr sz="1500" b="0">
                <a:solidFill>
                  <a:srgbClr val="0A0B0C"/>
                </a:solidFill>
                <a:latin typeface="Outfit"/>
              </a:rPr>
              <a:t>A study of songs, not AI.</a:t>
            </a:r>
          </a:p>
        </p:txBody>
      </p:sp>
      <p:pic>
        <p:nvPicPr>
          <p:cNvPr id="13" name="05 / 17" descr="05 / 17"/>
          <p:cNvPicPr>
            <a:picLocks noChangeAspect="1"/>
          </p:cNvPicPr>
          <p:nvPr/>
        </p:nvPicPr>
        <p:blipFill>
          <a:blip r:embed="rId11"/>
          <a:stretch>
            <a:fillRect/>
          </a:stretch>
        </p:blipFill>
        <p:spPr>
          <a:xfrm>
            <a:off x="10843220" y="6324600"/>
            <a:ext cx="586780" cy="1778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sp>
        <p:nvSpPr>
          <p:cNvPr id="2" name="TextBox 1"/>
          <p:cNvSpPr txBox="1"/>
          <p:nvPr/>
        </p:nvSpPr>
        <p:spPr>
          <a:xfrm>
            <a:off x="698500" y="1143000"/>
            <a:ext cx="5650992" cy="2543175"/>
          </a:xfrm>
          <a:prstGeom prst="rect">
            <a:avLst/>
          </a:prstGeom>
          <a:noFill/>
        </p:spPr>
        <p:txBody>
          <a:bodyPr wrap="none" lIns="0" rIns="0" tIns="0" bIns="0" anchor="t">
            <a:noAutofit/>
          </a:bodyPr>
          <a:lstStyle/>
          <a:p>
            <a:pPr algn="l">
              <a:lnSpc>
                <a:spcPts val="8900"/>
              </a:lnSpc>
            </a:pPr>
            <a:r>
              <a:rPr sz="8000" b="1" spc="-200">
                <a:solidFill>
                  <a:srgbClr val="0A0B0C"/>
                </a:solidFill>
                <a:latin typeface="Outfit"/>
              </a:rPr>
              <a:t>Your brief is</a:t>
            </a:r>
            <a:br/>
            <a:r>
              <a:rPr sz="8000" b="1" spc="-200">
                <a:solidFill>
                  <a:srgbClr val="0A0B0C"/>
                </a:solidFill>
                <a:latin typeface="Outfit"/>
              </a:rPr>
              <a:t>the tapping.</a:t>
            </a:r>
          </a:p>
        </p:txBody>
      </p:sp>
      <p:sp>
        <p:nvSpPr>
          <p:cNvPr id="3" name="TextBox 2"/>
          <p:cNvSpPr txBox="1"/>
          <p:nvPr/>
        </p:nvSpPr>
        <p:spPr>
          <a:xfrm>
            <a:off x="762000" y="3746500"/>
            <a:ext cx="8128000" cy="1279525"/>
          </a:xfrm>
          <a:prstGeom prst="rect">
            <a:avLst/>
          </a:prstGeom>
          <a:noFill/>
        </p:spPr>
        <p:txBody>
          <a:bodyPr wrap="square" lIns="0" rIns="0" tIns="0" bIns="0" anchor="t">
            <a:noAutofit/>
          </a:bodyPr>
          <a:lstStyle/>
          <a:p>
            <a:pPr algn="l">
              <a:lnSpc>
                <a:spcPts val="3100"/>
              </a:lnSpc>
            </a:pPr>
            <a:r>
              <a:rPr sz="2400" b="0">
                <a:solidFill>
                  <a:srgbClr val="0A0B0C"/>
                </a:solidFill>
                <a:latin typeface="Outfit"/>
              </a:rPr>
              <a:t>You hear the whole tune: why it matters, who it's for, what's off limits. The agent only gets what you type, and it acts on its best guess.</a:t>
            </a:r>
          </a:p>
        </p:txBody>
      </p:sp>
      <p:sp>
        <p:nvSpPr>
          <p:cNvPr id="4" name="TextBox 3"/>
          <p:cNvSpPr txBox="1"/>
          <p:nvPr/>
        </p:nvSpPr>
        <p:spPr>
          <a:xfrm>
            <a:off x="762000" y="5715000"/>
            <a:ext cx="8255000" cy="333375"/>
          </a:xfrm>
          <a:prstGeom prst="rect">
            <a:avLst/>
          </a:prstGeom>
          <a:noFill/>
        </p:spPr>
        <p:txBody>
          <a:bodyPr wrap="square" lIns="0" rIns="0" tIns="0" bIns="0" anchor="t">
            <a:noAutofit/>
          </a:bodyPr>
          <a:lstStyle/>
          <a:p>
            <a:pPr algn="l">
              <a:lnSpc>
                <a:spcPts val="2100"/>
              </a:lnSpc>
            </a:pPr>
            <a:r>
              <a:rPr sz="1600" b="0">
                <a:solidFill>
                  <a:srgbClr val="4B5057"/>
                </a:solidFill>
                <a:latin typeface="Outfit"/>
              </a:rPr>
              <a:t>Our comparison. The study was about songs, not AI.</a:t>
            </a:r>
          </a:p>
        </p:txBody>
      </p:sp>
      <p:sp>
        <p:nvSpPr>
          <p:cNvPr id="5" name="Rectangle 4"/>
          <p:cNvSpPr/>
          <p:nvPr/>
        </p:nvSpPr>
        <p:spPr>
          <a:xfrm>
            <a:off x="9880600" y="5346700"/>
            <a:ext cx="1079500" cy="1016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6" name="The pixel: a plain orange square" descr="The pixel: a plain orange square"/>
          <p:cNvPicPr>
            <a:picLocks noChangeAspect="1"/>
          </p:cNvPicPr>
          <p:nvPr/>
        </p:nvPicPr>
        <p:blipFill>
          <a:blip r:embed="rId2"/>
          <a:stretch>
            <a:fillRect/>
          </a:stretch>
        </p:blipFill>
        <p:spPr>
          <a:xfrm>
            <a:off x="9975850" y="4457700"/>
            <a:ext cx="889000" cy="889000"/>
          </a:xfrm>
          <a:prstGeom prst="rect">
            <a:avLst/>
          </a:prstGeom>
        </p:spPr>
      </p:pic>
      <p:pic>
        <p:nvPicPr>
          <p:cNvPr id="7" name="06 / 17" descr="06 / 17"/>
          <p:cNvPicPr>
            <a:picLocks noChangeAspect="1"/>
          </p:cNvPicPr>
          <p:nvPr/>
        </p:nvPicPr>
        <p:blipFill>
          <a:blip r:embed="rId3"/>
          <a:stretch>
            <a:fillRect/>
          </a:stretch>
        </p:blipFill>
        <p:spPr>
          <a:xfrm>
            <a:off x="10843220" y="6324600"/>
            <a:ext cx="586780" cy="1778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The six-part brief" descr="The six-part brief"/>
          <p:cNvPicPr>
            <a:picLocks noChangeAspect="1"/>
          </p:cNvPicPr>
          <p:nvPr/>
        </p:nvPicPr>
        <p:blipFill>
          <a:blip r:embed="rId2"/>
          <a:stretch>
            <a:fillRect/>
          </a:stretch>
        </p:blipFill>
        <p:spPr>
          <a:xfrm>
            <a:off x="762000" y="609600"/>
            <a:ext cx="1783060" cy="203200"/>
          </a:xfrm>
          <a:prstGeom prst="rect">
            <a:avLst/>
          </a:prstGeom>
        </p:spPr>
      </p:pic>
      <p:sp>
        <p:nvSpPr>
          <p:cNvPr id="3" name="TextBox 2"/>
          <p:cNvSpPr txBox="1"/>
          <p:nvPr/>
        </p:nvSpPr>
        <p:spPr>
          <a:xfrm>
            <a:off x="736600" y="952500"/>
            <a:ext cx="7753334" cy="762000"/>
          </a:xfrm>
          <a:prstGeom prst="rect">
            <a:avLst/>
          </a:prstGeom>
          <a:noFill/>
        </p:spPr>
        <p:txBody>
          <a:bodyPr wrap="none" lIns="0" rIns="0" tIns="0" bIns="0" anchor="t">
            <a:noAutofit/>
          </a:bodyPr>
          <a:lstStyle/>
          <a:p>
            <a:pPr algn="l">
              <a:lnSpc>
                <a:spcPts val="4800"/>
              </a:lnSpc>
            </a:pPr>
            <a:r>
              <a:rPr sz="4200" b="1" spc="-105">
                <a:solidFill>
                  <a:srgbClr val="0A0B0C"/>
                </a:solidFill>
                <a:latin typeface="Outfit"/>
              </a:rPr>
              <a:t>Give it six things before it starts.</a:t>
            </a:r>
          </a:p>
        </p:txBody>
      </p:sp>
      <p:sp>
        <p:nvSpPr>
          <p:cNvPr id="4" name="Rectangle 3"/>
          <p:cNvSpPr/>
          <p:nvPr/>
        </p:nvSpPr>
        <p:spPr>
          <a:xfrm>
            <a:off x="812800" y="1816100"/>
            <a:ext cx="3429000" cy="1524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762000" y="1765300"/>
            <a:ext cx="3429000" cy="1524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6" name="1" descr="1"/>
          <p:cNvPicPr>
            <a:picLocks noChangeAspect="1"/>
          </p:cNvPicPr>
          <p:nvPr/>
        </p:nvPicPr>
        <p:blipFill>
          <a:blip r:embed="rId3"/>
          <a:stretch>
            <a:fillRect/>
          </a:stretch>
        </p:blipFill>
        <p:spPr>
          <a:xfrm>
            <a:off x="952500" y="1917700"/>
            <a:ext cx="152400" cy="279400"/>
          </a:xfrm>
          <a:prstGeom prst="rect">
            <a:avLst/>
          </a:prstGeom>
        </p:spPr>
      </p:pic>
      <p:sp>
        <p:nvSpPr>
          <p:cNvPr id="7" name="TextBox 6"/>
          <p:cNvSpPr txBox="1"/>
          <p:nvPr/>
        </p:nvSpPr>
        <p:spPr>
          <a:xfrm>
            <a:off x="952500" y="2260600"/>
            <a:ext cx="610076" cy="381000"/>
          </a:xfrm>
          <a:prstGeom prst="rect">
            <a:avLst/>
          </a:prstGeom>
          <a:noFill/>
        </p:spPr>
        <p:txBody>
          <a:bodyPr wrap="none" lIns="0" rIns="0" tIns="0" bIns="0" anchor="t">
            <a:noAutofit/>
          </a:bodyPr>
          <a:lstStyle/>
          <a:p>
            <a:pPr algn="l">
              <a:lnSpc>
                <a:spcPts val="2400"/>
              </a:lnSpc>
            </a:pPr>
            <a:r>
              <a:rPr sz="2000" b="1" spc="-50">
                <a:solidFill>
                  <a:srgbClr val="0A0B0C"/>
                </a:solidFill>
                <a:latin typeface="Outfit"/>
              </a:rPr>
              <a:t>Goal</a:t>
            </a:r>
          </a:p>
        </p:txBody>
      </p:sp>
      <p:sp>
        <p:nvSpPr>
          <p:cNvPr id="8" name="TextBox 7"/>
          <p:cNvSpPr txBox="1"/>
          <p:nvPr/>
        </p:nvSpPr>
        <p:spPr>
          <a:xfrm>
            <a:off x="952500" y="2628900"/>
            <a:ext cx="3048000" cy="514350"/>
          </a:xfrm>
          <a:prstGeom prst="rect">
            <a:avLst/>
          </a:prstGeom>
          <a:noFill/>
        </p:spPr>
        <p:txBody>
          <a:bodyPr wrap="square" lIns="0" rIns="0" tIns="0" bIns="0" anchor="t">
            <a:noAutofit/>
          </a:bodyPr>
          <a:lstStyle/>
          <a:p>
            <a:pPr algn="l">
              <a:lnSpc>
                <a:spcPts val="1800"/>
              </a:lnSpc>
            </a:pPr>
            <a:r>
              <a:rPr sz="1400" b="0">
                <a:solidFill>
                  <a:srgbClr val="0A0B0C"/>
                </a:solidFill>
                <a:latin typeface="Outfit"/>
              </a:rPr>
              <a:t>What it is to achieve, why, and by when.</a:t>
            </a:r>
          </a:p>
        </p:txBody>
      </p:sp>
      <p:sp>
        <p:nvSpPr>
          <p:cNvPr id="9" name="Rectangle 8"/>
          <p:cNvSpPr/>
          <p:nvPr/>
        </p:nvSpPr>
        <p:spPr>
          <a:xfrm>
            <a:off x="4432300" y="1816100"/>
            <a:ext cx="3429000" cy="1524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ectangle 9"/>
          <p:cNvSpPr/>
          <p:nvPr/>
        </p:nvSpPr>
        <p:spPr>
          <a:xfrm>
            <a:off x="4381500" y="1765300"/>
            <a:ext cx="3429000" cy="1524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2" descr="2"/>
          <p:cNvPicPr>
            <a:picLocks noChangeAspect="1"/>
          </p:cNvPicPr>
          <p:nvPr/>
        </p:nvPicPr>
        <p:blipFill>
          <a:blip r:embed="rId4"/>
          <a:stretch>
            <a:fillRect/>
          </a:stretch>
        </p:blipFill>
        <p:spPr>
          <a:xfrm>
            <a:off x="4572000" y="1917700"/>
            <a:ext cx="152400" cy="279400"/>
          </a:xfrm>
          <a:prstGeom prst="rect">
            <a:avLst/>
          </a:prstGeom>
        </p:spPr>
      </p:pic>
      <p:sp>
        <p:nvSpPr>
          <p:cNvPr id="12" name="TextBox 11"/>
          <p:cNvSpPr txBox="1"/>
          <p:nvPr/>
        </p:nvSpPr>
        <p:spPr>
          <a:xfrm>
            <a:off x="4572000" y="2260600"/>
            <a:ext cx="1751743" cy="381000"/>
          </a:xfrm>
          <a:prstGeom prst="rect">
            <a:avLst/>
          </a:prstGeom>
          <a:noFill/>
        </p:spPr>
        <p:txBody>
          <a:bodyPr wrap="none" lIns="0" rIns="0" tIns="0" bIns="0" anchor="t">
            <a:noAutofit/>
          </a:bodyPr>
          <a:lstStyle/>
          <a:p>
            <a:pPr algn="l">
              <a:lnSpc>
                <a:spcPts val="2400"/>
              </a:lnSpc>
            </a:pPr>
            <a:r>
              <a:rPr sz="2000" b="1" spc="-50">
                <a:solidFill>
                  <a:srgbClr val="0A0B0C"/>
                </a:solidFill>
                <a:latin typeface="Outfit"/>
              </a:rPr>
              <a:t>Done looks like</a:t>
            </a:r>
          </a:p>
        </p:txBody>
      </p:sp>
      <p:sp>
        <p:nvSpPr>
          <p:cNvPr id="13" name="TextBox 12"/>
          <p:cNvSpPr txBox="1"/>
          <p:nvPr/>
        </p:nvSpPr>
        <p:spPr>
          <a:xfrm>
            <a:off x="4572000" y="2628900"/>
            <a:ext cx="3048000" cy="514350"/>
          </a:xfrm>
          <a:prstGeom prst="rect">
            <a:avLst/>
          </a:prstGeom>
          <a:noFill/>
        </p:spPr>
        <p:txBody>
          <a:bodyPr wrap="square" lIns="0" rIns="0" tIns="0" bIns="0" anchor="t">
            <a:noAutofit/>
          </a:bodyPr>
          <a:lstStyle/>
          <a:p>
            <a:pPr algn="l">
              <a:lnSpc>
                <a:spcPts val="1800"/>
              </a:lnSpc>
            </a:pPr>
            <a:r>
              <a:rPr sz="1400" b="0">
                <a:solidFill>
                  <a:srgbClr val="0A0B0C"/>
                </a:solidFill>
                <a:latin typeface="Outfit"/>
              </a:rPr>
              <a:t>The finished thing: format, length, where it lands.</a:t>
            </a:r>
          </a:p>
        </p:txBody>
      </p:sp>
      <p:sp>
        <p:nvSpPr>
          <p:cNvPr id="14" name="Rectangle 13"/>
          <p:cNvSpPr/>
          <p:nvPr/>
        </p:nvSpPr>
        <p:spPr>
          <a:xfrm>
            <a:off x="8051800" y="1816100"/>
            <a:ext cx="3429000" cy="1524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8001000" y="1765300"/>
            <a:ext cx="3429000" cy="1524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3" descr="3"/>
          <p:cNvPicPr>
            <a:picLocks noChangeAspect="1"/>
          </p:cNvPicPr>
          <p:nvPr/>
        </p:nvPicPr>
        <p:blipFill>
          <a:blip r:embed="rId5"/>
          <a:stretch>
            <a:fillRect/>
          </a:stretch>
        </p:blipFill>
        <p:spPr>
          <a:xfrm>
            <a:off x="8191500" y="1917700"/>
            <a:ext cx="152400" cy="279400"/>
          </a:xfrm>
          <a:prstGeom prst="rect">
            <a:avLst/>
          </a:prstGeom>
        </p:spPr>
      </p:pic>
      <p:sp>
        <p:nvSpPr>
          <p:cNvPr id="17" name="TextBox 16"/>
          <p:cNvSpPr txBox="1"/>
          <p:nvPr/>
        </p:nvSpPr>
        <p:spPr>
          <a:xfrm>
            <a:off x="8191500" y="2260600"/>
            <a:ext cx="973296" cy="381000"/>
          </a:xfrm>
          <a:prstGeom prst="rect">
            <a:avLst/>
          </a:prstGeom>
          <a:noFill/>
        </p:spPr>
        <p:txBody>
          <a:bodyPr wrap="none" lIns="0" rIns="0" tIns="0" bIns="0" anchor="t">
            <a:noAutofit/>
          </a:bodyPr>
          <a:lstStyle/>
          <a:p>
            <a:pPr algn="l">
              <a:lnSpc>
                <a:spcPts val="2400"/>
              </a:lnSpc>
            </a:pPr>
            <a:r>
              <a:rPr sz="2000" b="1" spc="-50">
                <a:solidFill>
                  <a:srgbClr val="0A0B0C"/>
                </a:solidFill>
                <a:latin typeface="Outfit"/>
              </a:rPr>
              <a:t>Context</a:t>
            </a:r>
          </a:p>
        </p:txBody>
      </p:sp>
      <p:sp>
        <p:nvSpPr>
          <p:cNvPr id="18" name="TextBox 17"/>
          <p:cNvSpPr txBox="1"/>
          <p:nvPr/>
        </p:nvSpPr>
        <p:spPr>
          <a:xfrm>
            <a:off x="8191500" y="2628900"/>
            <a:ext cx="3048000" cy="514350"/>
          </a:xfrm>
          <a:prstGeom prst="rect">
            <a:avLst/>
          </a:prstGeom>
          <a:noFill/>
        </p:spPr>
        <p:txBody>
          <a:bodyPr wrap="square" lIns="0" rIns="0" tIns="0" bIns="0" anchor="t">
            <a:noAutofit/>
          </a:bodyPr>
          <a:lstStyle/>
          <a:p>
            <a:pPr algn="l">
              <a:lnSpc>
                <a:spcPts val="1800"/>
              </a:lnSpc>
            </a:pPr>
            <a:r>
              <a:rPr sz="1400" b="0">
                <a:solidFill>
                  <a:srgbClr val="0A0B0C"/>
                </a:solidFill>
                <a:latin typeface="Outfit"/>
              </a:rPr>
              <a:t>The files, links and examples to use, and which to trust.</a:t>
            </a:r>
          </a:p>
        </p:txBody>
      </p:sp>
      <p:sp>
        <p:nvSpPr>
          <p:cNvPr id="19" name="Rectangle 18"/>
          <p:cNvSpPr/>
          <p:nvPr/>
        </p:nvSpPr>
        <p:spPr>
          <a:xfrm>
            <a:off x="812800" y="3517900"/>
            <a:ext cx="3429000" cy="1524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a:off x="762000" y="3467100"/>
            <a:ext cx="3429000" cy="1524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1" name="4" descr="4"/>
          <p:cNvPicPr>
            <a:picLocks noChangeAspect="1"/>
          </p:cNvPicPr>
          <p:nvPr/>
        </p:nvPicPr>
        <p:blipFill>
          <a:blip r:embed="rId6"/>
          <a:stretch>
            <a:fillRect/>
          </a:stretch>
        </p:blipFill>
        <p:spPr>
          <a:xfrm>
            <a:off x="952500" y="3619500"/>
            <a:ext cx="152400" cy="279400"/>
          </a:xfrm>
          <a:prstGeom prst="rect">
            <a:avLst/>
          </a:prstGeom>
        </p:spPr>
      </p:pic>
      <p:sp>
        <p:nvSpPr>
          <p:cNvPr id="22" name="TextBox 21"/>
          <p:cNvSpPr txBox="1"/>
          <p:nvPr/>
        </p:nvSpPr>
        <p:spPr>
          <a:xfrm>
            <a:off x="952500" y="3962400"/>
            <a:ext cx="2360446" cy="381000"/>
          </a:xfrm>
          <a:prstGeom prst="rect">
            <a:avLst/>
          </a:prstGeom>
          <a:noFill/>
        </p:spPr>
        <p:txBody>
          <a:bodyPr wrap="none" lIns="0" rIns="0" tIns="0" bIns="0" anchor="t">
            <a:noAutofit/>
          </a:bodyPr>
          <a:lstStyle/>
          <a:p>
            <a:pPr algn="l">
              <a:lnSpc>
                <a:spcPts val="2400"/>
              </a:lnSpc>
            </a:pPr>
            <a:r>
              <a:rPr sz="2000" b="1" spc="-50">
                <a:solidFill>
                  <a:srgbClr val="0A0B0C"/>
                </a:solidFill>
                <a:latin typeface="Outfit"/>
              </a:rPr>
              <a:t>May touch, must not</a:t>
            </a:r>
          </a:p>
        </p:txBody>
      </p:sp>
      <p:sp>
        <p:nvSpPr>
          <p:cNvPr id="23" name="TextBox 22"/>
          <p:cNvSpPr txBox="1"/>
          <p:nvPr/>
        </p:nvSpPr>
        <p:spPr>
          <a:xfrm>
            <a:off x="952500" y="4330700"/>
            <a:ext cx="3048000" cy="514350"/>
          </a:xfrm>
          <a:prstGeom prst="rect">
            <a:avLst/>
          </a:prstGeom>
          <a:noFill/>
        </p:spPr>
        <p:txBody>
          <a:bodyPr wrap="square" lIns="0" rIns="0" tIns="0" bIns="0" anchor="t">
            <a:noAutofit/>
          </a:bodyPr>
          <a:lstStyle/>
          <a:p>
            <a:pPr algn="l">
              <a:lnSpc>
                <a:spcPts val="1800"/>
              </a:lnSpc>
            </a:pPr>
            <a:r>
              <a:rPr sz="1400" b="0">
                <a:solidFill>
                  <a:srgbClr val="0A0B0C"/>
                </a:solidFill>
                <a:latin typeface="Outfit"/>
              </a:rPr>
              <a:t>What it may read, use and change, and what is off limits.</a:t>
            </a:r>
          </a:p>
        </p:txBody>
      </p:sp>
      <p:sp>
        <p:nvSpPr>
          <p:cNvPr id="24" name="Rectangle 23"/>
          <p:cNvSpPr/>
          <p:nvPr/>
        </p:nvSpPr>
        <p:spPr>
          <a:xfrm>
            <a:off x="4432300" y="3517900"/>
            <a:ext cx="3429000" cy="1524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ectangle 24"/>
          <p:cNvSpPr/>
          <p:nvPr/>
        </p:nvSpPr>
        <p:spPr>
          <a:xfrm>
            <a:off x="4381500" y="3467100"/>
            <a:ext cx="3429000" cy="1524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6" name="5" descr="5"/>
          <p:cNvPicPr>
            <a:picLocks noChangeAspect="1"/>
          </p:cNvPicPr>
          <p:nvPr/>
        </p:nvPicPr>
        <p:blipFill>
          <a:blip r:embed="rId7"/>
          <a:stretch>
            <a:fillRect/>
          </a:stretch>
        </p:blipFill>
        <p:spPr>
          <a:xfrm>
            <a:off x="4572000" y="3619500"/>
            <a:ext cx="152400" cy="279400"/>
          </a:xfrm>
          <a:prstGeom prst="rect">
            <a:avLst/>
          </a:prstGeom>
        </p:spPr>
      </p:pic>
      <p:sp>
        <p:nvSpPr>
          <p:cNvPr id="27" name="TextBox 26"/>
          <p:cNvSpPr txBox="1"/>
          <p:nvPr/>
        </p:nvSpPr>
        <p:spPr>
          <a:xfrm>
            <a:off x="4572000" y="3962400"/>
            <a:ext cx="751650" cy="381000"/>
          </a:xfrm>
          <a:prstGeom prst="rect">
            <a:avLst/>
          </a:prstGeom>
          <a:noFill/>
        </p:spPr>
        <p:txBody>
          <a:bodyPr wrap="none" lIns="0" rIns="0" tIns="0" bIns="0" anchor="t">
            <a:noAutofit/>
          </a:bodyPr>
          <a:lstStyle/>
          <a:p>
            <a:pPr algn="l">
              <a:lnSpc>
                <a:spcPts val="2400"/>
              </a:lnSpc>
            </a:pPr>
            <a:r>
              <a:rPr sz="2000" b="1" spc="-50">
                <a:solidFill>
                  <a:srgbClr val="0A0B0C"/>
                </a:solidFill>
                <a:latin typeface="Outfit"/>
              </a:rPr>
              <a:t>Limits</a:t>
            </a:r>
          </a:p>
        </p:txBody>
      </p:sp>
      <p:sp>
        <p:nvSpPr>
          <p:cNvPr id="28" name="TextBox 27"/>
          <p:cNvSpPr txBox="1"/>
          <p:nvPr/>
        </p:nvSpPr>
        <p:spPr>
          <a:xfrm>
            <a:off x="4572000" y="4330700"/>
            <a:ext cx="3048000" cy="514350"/>
          </a:xfrm>
          <a:prstGeom prst="rect">
            <a:avLst/>
          </a:prstGeom>
          <a:noFill/>
        </p:spPr>
        <p:txBody>
          <a:bodyPr wrap="square" lIns="0" rIns="0" tIns="0" bIns="0" anchor="t">
            <a:noAutofit/>
          </a:bodyPr>
          <a:lstStyle/>
          <a:p>
            <a:pPr algn="l">
              <a:lnSpc>
                <a:spcPts val="1800"/>
              </a:lnSpc>
            </a:pPr>
            <a:r>
              <a:rPr sz="1400" b="0">
                <a:solidFill>
                  <a:srgbClr val="0A0B0C"/>
                </a:solidFill>
                <a:latin typeface="Outfit"/>
              </a:rPr>
              <a:t>Time, steps, pages or spend: when to stop anyway.</a:t>
            </a:r>
          </a:p>
        </p:txBody>
      </p:sp>
      <p:sp>
        <p:nvSpPr>
          <p:cNvPr id="29" name="Rectangle 28"/>
          <p:cNvSpPr/>
          <p:nvPr/>
        </p:nvSpPr>
        <p:spPr>
          <a:xfrm>
            <a:off x="8051800" y="3517900"/>
            <a:ext cx="3429000" cy="1524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ectangle 29"/>
          <p:cNvSpPr/>
          <p:nvPr/>
        </p:nvSpPr>
        <p:spPr>
          <a:xfrm>
            <a:off x="8001000" y="3467100"/>
            <a:ext cx="3429000" cy="1524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1" name="6" descr="6"/>
          <p:cNvPicPr>
            <a:picLocks noChangeAspect="1"/>
          </p:cNvPicPr>
          <p:nvPr/>
        </p:nvPicPr>
        <p:blipFill>
          <a:blip r:embed="rId8"/>
          <a:stretch>
            <a:fillRect/>
          </a:stretch>
        </p:blipFill>
        <p:spPr>
          <a:xfrm>
            <a:off x="8191500" y="3619500"/>
            <a:ext cx="152400" cy="279400"/>
          </a:xfrm>
          <a:prstGeom prst="rect">
            <a:avLst/>
          </a:prstGeom>
        </p:spPr>
      </p:pic>
      <p:sp>
        <p:nvSpPr>
          <p:cNvPr id="32" name="TextBox 31"/>
          <p:cNvSpPr txBox="1"/>
          <p:nvPr/>
        </p:nvSpPr>
        <p:spPr>
          <a:xfrm>
            <a:off x="8191500" y="3962400"/>
            <a:ext cx="1525968" cy="381000"/>
          </a:xfrm>
          <a:prstGeom prst="rect">
            <a:avLst/>
          </a:prstGeom>
          <a:noFill/>
        </p:spPr>
        <p:txBody>
          <a:bodyPr wrap="none" lIns="0" rIns="0" tIns="0" bIns="0" anchor="t">
            <a:noAutofit/>
          </a:bodyPr>
          <a:lstStyle/>
          <a:p>
            <a:pPr algn="l">
              <a:lnSpc>
                <a:spcPts val="2400"/>
              </a:lnSpc>
            </a:pPr>
            <a:r>
              <a:rPr sz="2000" b="1" spc="-50">
                <a:solidFill>
                  <a:srgbClr val="0A0B0C"/>
                </a:solidFill>
                <a:latin typeface="Outfit"/>
              </a:rPr>
              <a:t>Stop and ask</a:t>
            </a:r>
          </a:p>
        </p:txBody>
      </p:sp>
      <p:sp>
        <p:nvSpPr>
          <p:cNvPr id="33" name="TextBox 32"/>
          <p:cNvSpPr txBox="1"/>
          <p:nvPr/>
        </p:nvSpPr>
        <p:spPr>
          <a:xfrm>
            <a:off x="8191500" y="4330700"/>
            <a:ext cx="3048000" cy="514350"/>
          </a:xfrm>
          <a:prstGeom prst="rect">
            <a:avLst/>
          </a:prstGeom>
          <a:noFill/>
        </p:spPr>
        <p:txBody>
          <a:bodyPr wrap="square" lIns="0" rIns="0" tIns="0" bIns="0" anchor="t">
            <a:noAutofit/>
          </a:bodyPr>
          <a:lstStyle/>
          <a:p>
            <a:pPr algn="l">
              <a:lnSpc>
                <a:spcPts val="1800"/>
              </a:lnSpc>
            </a:pPr>
            <a:r>
              <a:rPr sz="1400" b="0">
                <a:solidFill>
                  <a:srgbClr val="0A0B0C"/>
                </a:solidFill>
                <a:latin typeface="Outfit"/>
              </a:rPr>
              <a:t>The moments it must come back to you first.</a:t>
            </a:r>
          </a:p>
        </p:txBody>
      </p:sp>
      <p:sp>
        <p:nvSpPr>
          <p:cNvPr id="34" name="TextBox 33"/>
          <p:cNvSpPr txBox="1"/>
          <p:nvPr/>
        </p:nvSpPr>
        <p:spPr>
          <a:xfrm>
            <a:off x="762000" y="5346700"/>
            <a:ext cx="10668000" cy="600075"/>
          </a:xfrm>
          <a:prstGeom prst="rect">
            <a:avLst/>
          </a:prstGeom>
          <a:noFill/>
        </p:spPr>
        <p:txBody>
          <a:bodyPr wrap="square" lIns="0" rIns="0" tIns="0" bIns="0" anchor="t">
            <a:noAutofit/>
          </a:bodyPr>
          <a:lstStyle/>
          <a:p>
            <a:pPr algn="l">
              <a:lnSpc>
                <a:spcPts val="2100"/>
              </a:lnSpc>
            </a:pPr>
            <a:r>
              <a:rPr sz="1600" b="1">
                <a:solidFill>
                  <a:srgbClr val="0A0B0C"/>
                </a:solidFill>
                <a:latin typeface="Outfit"/>
              </a:rPr>
              <a:t>Before running an agent, think carefully about "what it is to achieve" and "what actions it should be allowed to take" and "when it should stop and seek human approval"</a:t>
            </a:r>
          </a:p>
        </p:txBody>
      </p:sp>
      <p:sp>
        <p:nvSpPr>
          <p:cNvPr id="35" name="TextBox 34"/>
          <p:cNvSpPr txBox="1"/>
          <p:nvPr/>
        </p:nvSpPr>
        <p:spPr>
          <a:xfrm>
            <a:off x="762000" y="5969000"/>
            <a:ext cx="8890000" cy="285750"/>
          </a:xfrm>
          <a:prstGeom prst="rect">
            <a:avLst/>
          </a:prstGeom>
          <a:noFill/>
        </p:spPr>
        <p:txBody>
          <a:bodyPr wrap="square" lIns="0" rIns="0" tIns="0" bIns="0" anchor="t">
            <a:noAutofit/>
          </a:bodyPr>
          <a:lstStyle/>
          <a:p>
            <a:pPr algn="l">
              <a:lnSpc>
                <a:spcPts val="1800"/>
              </a:lnSpc>
            </a:pPr>
            <a:r>
              <a:rPr sz="1400" b="0">
                <a:solidFill>
                  <a:srgbClr val="4B5057"/>
                </a:solidFill>
                <a:latin typeface="Outfit"/>
              </a:rPr>
              <a:t>UK National Cyber Security Centre, 20 Aug 2026</a:t>
            </a:r>
          </a:p>
        </p:txBody>
      </p:sp>
      <p:pic>
        <p:nvPicPr>
          <p:cNvPr id="36" name="07 / 17" descr="07 / 17"/>
          <p:cNvPicPr>
            <a:picLocks noChangeAspect="1"/>
          </p:cNvPicPr>
          <p:nvPr/>
        </p:nvPicPr>
        <p:blipFill>
          <a:blip r:embed="rId9"/>
          <a:stretch>
            <a:fillRect/>
          </a:stretch>
        </p:blipFill>
        <p:spPr>
          <a:xfrm>
            <a:off x="10843220" y="6324600"/>
            <a:ext cx="586780" cy="1778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sp>
        <p:nvSpPr>
          <p:cNvPr id="2" name="Rectangle 1"/>
          <p:cNvSpPr/>
          <p:nvPr/>
        </p:nvSpPr>
        <p:spPr>
          <a:xfrm>
            <a:off x="762000" y="571500"/>
            <a:ext cx="1079500" cy="30480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Example" descr="Example"/>
          <p:cNvPicPr>
            <a:picLocks noChangeAspect="1"/>
          </p:cNvPicPr>
          <p:nvPr/>
        </p:nvPicPr>
        <p:blipFill>
          <a:blip r:embed="rId2"/>
          <a:stretch>
            <a:fillRect/>
          </a:stretch>
        </p:blipFill>
        <p:spPr>
          <a:xfrm>
            <a:off x="928291" y="622300"/>
            <a:ext cx="746820" cy="203200"/>
          </a:xfrm>
          <a:prstGeom prst="rect">
            <a:avLst/>
          </a:prstGeom>
        </p:spPr>
      </p:pic>
      <p:pic>
        <p:nvPicPr>
          <p:cNvPr id="4" name="Before" descr="Before"/>
          <p:cNvPicPr>
            <a:picLocks noChangeAspect="1"/>
          </p:cNvPicPr>
          <p:nvPr/>
        </p:nvPicPr>
        <p:blipFill>
          <a:blip r:embed="rId3"/>
          <a:stretch>
            <a:fillRect/>
          </a:stretch>
        </p:blipFill>
        <p:spPr>
          <a:xfrm>
            <a:off x="2032000" y="622300"/>
            <a:ext cx="594420" cy="203200"/>
          </a:xfrm>
          <a:prstGeom prst="rect">
            <a:avLst/>
          </a:prstGeom>
        </p:spPr>
      </p:pic>
      <p:sp>
        <p:nvSpPr>
          <p:cNvPr id="5" name="TextBox 4"/>
          <p:cNvSpPr txBox="1"/>
          <p:nvPr/>
        </p:nvSpPr>
        <p:spPr>
          <a:xfrm>
            <a:off x="2921000" y="533400"/>
            <a:ext cx="5458444" cy="523875"/>
          </a:xfrm>
          <a:prstGeom prst="rect">
            <a:avLst/>
          </a:prstGeom>
          <a:noFill/>
        </p:spPr>
        <p:txBody>
          <a:bodyPr wrap="none" lIns="0" rIns="0" tIns="0" bIns="0" anchor="t">
            <a:noAutofit/>
          </a:bodyPr>
          <a:lstStyle/>
          <a:p>
            <a:pPr algn="l">
              <a:lnSpc>
                <a:spcPts val="3300"/>
              </a:lnSpc>
            </a:pPr>
            <a:r>
              <a:rPr sz="2800" b="1" spc="-70">
                <a:solidFill>
                  <a:srgbClr val="0A0B0C"/>
                </a:solidFill>
                <a:latin typeface="Outfit"/>
              </a:rPr>
              <a:t>Sort out a venue for the team day.</a:t>
            </a:r>
          </a:p>
        </p:txBody>
      </p:sp>
      <p:sp>
        <p:nvSpPr>
          <p:cNvPr id="6" name="Rectangle 5"/>
          <p:cNvSpPr/>
          <p:nvPr/>
        </p:nvSpPr>
        <p:spPr>
          <a:xfrm>
            <a:off x="812800" y="1257300"/>
            <a:ext cx="10668000" cy="4572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762000" y="1206500"/>
            <a:ext cx="10668000" cy="4572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1 Goal" descr="1 Goal"/>
          <p:cNvPicPr>
            <a:picLocks noChangeAspect="1"/>
          </p:cNvPicPr>
          <p:nvPr/>
        </p:nvPicPr>
        <p:blipFill>
          <a:blip r:embed="rId4"/>
          <a:stretch>
            <a:fillRect/>
          </a:stretch>
        </p:blipFill>
        <p:spPr>
          <a:xfrm>
            <a:off x="1016000" y="1384300"/>
            <a:ext cx="594420" cy="203200"/>
          </a:xfrm>
          <a:prstGeom prst="rect">
            <a:avLst/>
          </a:prstGeom>
        </p:spPr>
      </p:pic>
      <p:sp>
        <p:nvSpPr>
          <p:cNvPr id="9" name="TextBox 8"/>
          <p:cNvSpPr txBox="1"/>
          <p:nvPr/>
        </p:nvSpPr>
        <p:spPr>
          <a:xfrm>
            <a:off x="3683000" y="1358900"/>
            <a:ext cx="7493000" cy="333375"/>
          </a:xfrm>
          <a:prstGeom prst="rect">
            <a:avLst/>
          </a:prstGeom>
          <a:noFill/>
        </p:spPr>
        <p:txBody>
          <a:bodyPr wrap="square" lIns="0" rIns="0" tIns="0" bIns="0" anchor="t">
            <a:noAutofit/>
          </a:bodyPr>
          <a:lstStyle/>
          <a:p>
            <a:pPr algn="l">
              <a:lnSpc>
                <a:spcPts val="2100"/>
              </a:lnSpc>
            </a:pPr>
            <a:r>
              <a:rPr sz="1600" b="0">
                <a:solidFill>
                  <a:srgbClr val="0A0B0C"/>
                </a:solidFill>
                <a:latin typeface="Outfit"/>
              </a:rPr>
              <a:t>Find three venues for our team day in November, so I can choose one by Thursday.</a:t>
            </a:r>
          </a:p>
        </p:txBody>
      </p:sp>
      <p:sp>
        <p:nvSpPr>
          <p:cNvPr id="10" name="Rectangle 9"/>
          <p:cNvSpPr/>
          <p:nvPr/>
        </p:nvSpPr>
        <p:spPr>
          <a:xfrm>
            <a:off x="1016000" y="1981200"/>
            <a:ext cx="10160000" cy="127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2 Done looks like" descr="2 Done looks like"/>
          <p:cNvPicPr>
            <a:picLocks noChangeAspect="1"/>
          </p:cNvPicPr>
          <p:nvPr/>
        </p:nvPicPr>
        <p:blipFill>
          <a:blip r:embed="rId5"/>
          <a:stretch>
            <a:fillRect/>
          </a:stretch>
        </p:blipFill>
        <p:spPr>
          <a:xfrm>
            <a:off x="1016000" y="2108200"/>
            <a:ext cx="1684040" cy="203200"/>
          </a:xfrm>
          <a:prstGeom prst="rect">
            <a:avLst/>
          </a:prstGeom>
        </p:spPr>
      </p:pic>
      <p:sp>
        <p:nvSpPr>
          <p:cNvPr id="12" name="TextBox 11"/>
          <p:cNvSpPr txBox="1"/>
          <p:nvPr/>
        </p:nvSpPr>
        <p:spPr>
          <a:xfrm>
            <a:off x="3683000" y="2082800"/>
            <a:ext cx="7493000" cy="600075"/>
          </a:xfrm>
          <a:prstGeom prst="rect">
            <a:avLst/>
          </a:prstGeom>
          <a:noFill/>
        </p:spPr>
        <p:txBody>
          <a:bodyPr wrap="square" lIns="0" rIns="0" tIns="0" bIns="0" anchor="t">
            <a:noAutofit/>
          </a:bodyPr>
          <a:lstStyle/>
          <a:p>
            <a:pPr algn="l">
              <a:lnSpc>
                <a:spcPts val="2100"/>
              </a:lnSpc>
            </a:pPr>
            <a:r>
              <a:rPr sz="1600" b="0">
                <a:solidFill>
                  <a:srgbClr val="0A0B0C"/>
                </a:solidFill>
                <a:latin typeface="Outfit"/>
              </a:rPr>
              <a:t>A table in this chat: venue, travel time, room for 20, step-free access, a link to its own page. Best first.</a:t>
            </a:r>
          </a:p>
        </p:txBody>
      </p:sp>
      <p:sp>
        <p:nvSpPr>
          <p:cNvPr id="13" name="Rectangle 12"/>
          <p:cNvSpPr/>
          <p:nvPr/>
        </p:nvSpPr>
        <p:spPr>
          <a:xfrm>
            <a:off x="1016000" y="2705100"/>
            <a:ext cx="10160000" cy="127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4" name="3 Context" descr="3 Context"/>
          <p:cNvPicPr>
            <a:picLocks noChangeAspect="1"/>
          </p:cNvPicPr>
          <p:nvPr/>
        </p:nvPicPr>
        <p:blipFill>
          <a:blip r:embed="rId6"/>
          <a:stretch>
            <a:fillRect/>
          </a:stretch>
        </p:blipFill>
        <p:spPr>
          <a:xfrm>
            <a:off x="1016000" y="2832100"/>
            <a:ext cx="891580" cy="203200"/>
          </a:xfrm>
          <a:prstGeom prst="rect">
            <a:avLst/>
          </a:prstGeom>
        </p:spPr>
      </p:pic>
      <p:sp>
        <p:nvSpPr>
          <p:cNvPr id="15" name="TextBox 14"/>
          <p:cNvSpPr txBox="1"/>
          <p:nvPr/>
        </p:nvSpPr>
        <p:spPr>
          <a:xfrm>
            <a:off x="3683000" y="2806700"/>
            <a:ext cx="7493000" cy="600075"/>
          </a:xfrm>
          <a:prstGeom prst="rect">
            <a:avLst/>
          </a:prstGeom>
          <a:noFill/>
        </p:spPr>
        <p:txBody>
          <a:bodyPr wrap="square" lIns="0" rIns="0" tIns="0" bIns="0" anchor="t">
            <a:noAutofit/>
          </a:bodyPr>
          <a:lstStyle/>
          <a:p>
            <a:pPr algn="l">
              <a:lnSpc>
                <a:spcPts val="2100"/>
              </a:lnSpc>
            </a:pPr>
            <a:r>
              <a:rPr sz="1600" b="0">
                <a:solidFill>
                  <a:srgbClr val="0A0B0C"/>
                </a:solidFill>
                <a:latin typeface="Outfit"/>
              </a:rPr>
              <a:t>Last year's feedback and our travel policy (attached). Treat review sites as background only.</a:t>
            </a:r>
          </a:p>
        </p:txBody>
      </p:sp>
      <p:sp>
        <p:nvSpPr>
          <p:cNvPr id="16" name="Rectangle 15"/>
          <p:cNvSpPr/>
          <p:nvPr/>
        </p:nvSpPr>
        <p:spPr>
          <a:xfrm>
            <a:off x="1016000" y="3429000"/>
            <a:ext cx="10160000" cy="127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4 May touch, must not" descr="4 May touch, must not"/>
          <p:cNvPicPr>
            <a:picLocks noChangeAspect="1"/>
          </p:cNvPicPr>
          <p:nvPr/>
        </p:nvPicPr>
        <p:blipFill>
          <a:blip r:embed="rId7"/>
          <a:stretch>
            <a:fillRect/>
          </a:stretch>
        </p:blipFill>
        <p:spPr>
          <a:xfrm>
            <a:off x="1016000" y="3556000"/>
            <a:ext cx="2080320" cy="203200"/>
          </a:xfrm>
          <a:prstGeom prst="rect">
            <a:avLst/>
          </a:prstGeom>
        </p:spPr>
      </p:pic>
      <p:sp>
        <p:nvSpPr>
          <p:cNvPr id="18" name="TextBox 17"/>
          <p:cNvSpPr txBox="1"/>
          <p:nvPr/>
        </p:nvSpPr>
        <p:spPr>
          <a:xfrm>
            <a:off x="3683000" y="3530600"/>
            <a:ext cx="7493000" cy="600075"/>
          </a:xfrm>
          <a:prstGeom prst="rect">
            <a:avLst/>
          </a:prstGeom>
          <a:noFill/>
        </p:spPr>
        <p:txBody>
          <a:bodyPr wrap="square" lIns="0" rIns="0" tIns="0" bIns="0" anchor="t">
            <a:noAutofit/>
          </a:bodyPr>
          <a:lstStyle/>
          <a:p>
            <a:pPr algn="l">
              <a:lnSpc>
                <a:spcPts val="2100"/>
              </a:lnSpc>
            </a:pPr>
            <a:r>
              <a:rPr sz="1600" b="0">
                <a:solidFill>
                  <a:srgbClr val="0A0B0C"/>
                </a:solidFill>
                <a:latin typeface="Outfit"/>
              </a:rPr>
              <a:t>You may search the web and read venue websites. Don't book, pay, sign up, fill in any form or email anyone.</a:t>
            </a:r>
          </a:p>
        </p:txBody>
      </p:sp>
      <p:sp>
        <p:nvSpPr>
          <p:cNvPr id="19" name="Rectangle 18"/>
          <p:cNvSpPr/>
          <p:nvPr/>
        </p:nvSpPr>
        <p:spPr>
          <a:xfrm>
            <a:off x="1016000" y="4152900"/>
            <a:ext cx="10160000" cy="127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5 Limits" descr="5 Limits"/>
          <p:cNvPicPr>
            <a:picLocks noChangeAspect="1"/>
          </p:cNvPicPr>
          <p:nvPr/>
        </p:nvPicPr>
        <p:blipFill>
          <a:blip r:embed="rId8"/>
          <a:stretch>
            <a:fillRect/>
          </a:stretch>
        </p:blipFill>
        <p:spPr>
          <a:xfrm>
            <a:off x="1016000" y="4279900"/>
            <a:ext cx="792559" cy="203200"/>
          </a:xfrm>
          <a:prstGeom prst="rect">
            <a:avLst/>
          </a:prstGeom>
        </p:spPr>
      </p:pic>
      <p:sp>
        <p:nvSpPr>
          <p:cNvPr id="21" name="TextBox 20"/>
          <p:cNvSpPr txBox="1"/>
          <p:nvPr/>
        </p:nvSpPr>
        <p:spPr>
          <a:xfrm>
            <a:off x="3683000" y="4254500"/>
            <a:ext cx="7493000" cy="333375"/>
          </a:xfrm>
          <a:prstGeom prst="rect">
            <a:avLst/>
          </a:prstGeom>
          <a:noFill/>
        </p:spPr>
        <p:txBody>
          <a:bodyPr wrap="square" lIns="0" rIns="0" tIns="0" bIns="0" anchor="t">
            <a:noAutofit/>
          </a:bodyPr>
          <a:lstStyle/>
          <a:p>
            <a:pPr algn="l">
              <a:lnSpc>
                <a:spcPts val="2100"/>
              </a:lnSpc>
            </a:pPr>
            <a:r>
              <a:rPr sz="1600" b="0">
                <a:solidFill>
                  <a:srgbClr val="0A0B0C"/>
                </a:solidFill>
                <a:latin typeface="Outfit"/>
              </a:rPr>
              <a:t>About 20 minutes. No more than 20 web pages.</a:t>
            </a:r>
          </a:p>
        </p:txBody>
      </p:sp>
      <p:sp>
        <p:nvSpPr>
          <p:cNvPr id="22" name="Rectangle 21"/>
          <p:cNvSpPr/>
          <p:nvPr/>
        </p:nvSpPr>
        <p:spPr>
          <a:xfrm>
            <a:off x="1016000" y="4876800"/>
            <a:ext cx="10160000" cy="12700"/>
          </a:xfrm>
          <a:prstGeom prst="rect">
            <a:avLst/>
          </a:prstGeom>
          <a:solidFill>
            <a:srgbClr val="C9C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3" name="6 Stop and ask" descr="6 Stop and ask"/>
          <p:cNvPicPr>
            <a:picLocks noChangeAspect="1"/>
          </p:cNvPicPr>
          <p:nvPr/>
        </p:nvPicPr>
        <p:blipFill>
          <a:blip r:embed="rId9"/>
          <a:stretch>
            <a:fillRect/>
          </a:stretch>
        </p:blipFill>
        <p:spPr>
          <a:xfrm>
            <a:off x="1016000" y="5003800"/>
            <a:ext cx="1386880" cy="203200"/>
          </a:xfrm>
          <a:prstGeom prst="rect">
            <a:avLst/>
          </a:prstGeom>
        </p:spPr>
      </p:pic>
      <p:sp>
        <p:nvSpPr>
          <p:cNvPr id="24" name="TextBox 23"/>
          <p:cNvSpPr txBox="1"/>
          <p:nvPr/>
        </p:nvSpPr>
        <p:spPr>
          <a:xfrm>
            <a:off x="3683000" y="4978400"/>
            <a:ext cx="7493000" cy="333375"/>
          </a:xfrm>
          <a:prstGeom prst="rect">
            <a:avLst/>
          </a:prstGeom>
          <a:noFill/>
        </p:spPr>
        <p:txBody>
          <a:bodyPr wrap="square" lIns="0" rIns="0" tIns="0" bIns="0" anchor="t">
            <a:noAutofit/>
          </a:bodyPr>
          <a:lstStyle/>
          <a:p>
            <a:pPr algn="l">
              <a:lnSpc>
                <a:spcPts val="2100"/>
              </a:lnSpc>
            </a:pPr>
            <a:r>
              <a:rPr sz="1600" b="0">
                <a:solidFill>
                  <a:srgbClr val="0A0B0C"/>
                </a:solidFill>
                <a:latin typeface="Outfit"/>
              </a:rPr>
              <a:t>If a venue asks for a deposit, a sign-in or anyone's details, stop and tell me.</a:t>
            </a:r>
          </a:p>
        </p:txBody>
      </p:sp>
      <p:sp>
        <p:nvSpPr>
          <p:cNvPr id="25" name="Rectangle 24"/>
          <p:cNvSpPr/>
          <p:nvPr/>
        </p:nvSpPr>
        <p:spPr>
          <a:xfrm>
            <a:off x="762000" y="5969000"/>
            <a:ext cx="1905000" cy="355600"/>
          </a:xfrm>
          <a:prstGeom prst="rect">
            <a:avLst/>
          </a:prstGeom>
          <a:solidFill>
            <a:srgbClr val="1F5F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6" name="Level 1 Read" descr="Level 1 Read"/>
          <p:cNvPicPr>
            <a:picLocks noChangeAspect="1"/>
          </p:cNvPicPr>
          <p:nvPr/>
        </p:nvPicPr>
        <p:blipFill>
          <a:blip r:embed="rId10"/>
          <a:stretch>
            <a:fillRect/>
          </a:stretch>
        </p:blipFill>
        <p:spPr>
          <a:xfrm>
            <a:off x="901700" y="6045200"/>
            <a:ext cx="1188740" cy="203200"/>
          </a:xfrm>
          <a:prstGeom prst="rect">
            <a:avLst/>
          </a:prstGeom>
        </p:spPr>
      </p:pic>
      <p:sp>
        <p:nvSpPr>
          <p:cNvPr id="27" name="TextBox 26"/>
          <p:cNvSpPr txBox="1"/>
          <p:nvPr/>
        </p:nvSpPr>
        <p:spPr>
          <a:xfrm>
            <a:off x="2857500" y="6019800"/>
            <a:ext cx="8636000" cy="333375"/>
          </a:xfrm>
          <a:prstGeom prst="rect">
            <a:avLst/>
          </a:prstGeom>
          <a:noFill/>
        </p:spPr>
        <p:txBody>
          <a:bodyPr wrap="square" lIns="0" rIns="0" tIns="0" bIns="0" anchor="t">
            <a:noAutofit/>
          </a:bodyPr>
          <a:lstStyle/>
          <a:p>
            <a:pPr algn="l">
              <a:lnSpc>
                <a:spcPts val="2100"/>
              </a:lnSpc>
            </a:pPr>
            <a:r>
              <a:rPr sz="1600" b="1">
                <a:solidFill>
                  <a:srgbClr val="0A0B0C"/>
                </a:solidFill>
                <a:latin typeface="Outfit"/>
              </a:rPr>
              <a:t>Check: The facts.</a:t>
            </a:r>
            <a:r>
              <a:rPr sz="1600" b="0">
                <a:solidFill>
                  <a:srgbClr val="0A0B0C"/>
                </a:solidFill>
                <a:latin typeface="Outfit"/>
              </a:rPr>
              <a:t> Open each link and find the room size on the venue's own page.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F5FE0"/>
        </a:solidFill>
        <a:effectLst/>
      </p:bgPr>
    </p:bg>
    <p:spTree>
      <p:nvGrpSpPr>
        <p:cNvPr id="1" name=""/>
        <p:cNvGrpSpPr/>
        <p:nvPr/>
      </p:nvGrpSpPr>
      <p:grpSpPr/>
      <p:pic>
        <p:nvPicPr>
          <p:cNvPr id="2" name="Exercise 1" descr="Exercise 1"/>
          <p:cNvPicPr>
            <a:picLocks noChangeAspect="1"/>
          </p:cNvPicPr>
          <p:nvPr/>
        </p:nvPicPr>
        <p:blipFill>
          <a:blip r:embed="rId2"/>
          <a:stretch>
            <a:fillRect/>
          </a:stretch>
        </p:blipFill>
        <p:spPr>
          <a:xfrm>
            <a:off x="762000" y="609600"/>
            <a:ext cx="1143000" cy="228600"/>
          </a:xfrm>
          <a:prstGeom prst="rect">
            <a:avLst/>
          </a:prstGeom>
        </p:spPr>
      </p:pic>
      <p:sp>
        <p:nvSpPr>
          <p:cNvPr id="3" name="Rectangle 2"/>
          <p:cNvSpPr/>
          <p:nvPr/>
        </p:nvSpPr>
        <p:spPr>
          <a:xfrm>
            <a:off x="2159000" y="571500"/>
            <a:ext cx="1079500" cy="3048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12 min" descr="12 min"/>
          <p:cNvPicPr>
            <a:picLocks noChangeAspect="1"/>
          </p:cNvPicPr>
          <p:nvPr/>
        </p:nvPicPr>
        <p:blipFill>
          <a:blip r:embed="rId3"/>
          <a:stretch>
            <a:fillRect/>
          </a:stretch>
        </p:blipFill>
        <p:spPr>
          <a:xfrm>
            <a:off x="2378670" y="622300"/>
            <a:ext cx="640159" cy="203200"/>
          </a:xfrm>
          <a:prstGeom prst="rect">
            <a:avLst/>
          </a:prstGeom>
        </p:spPr>
      </p:pic>
      <p:sp>
        <p:nvSpPr>
          <p:cNvPr id="5" name="TextBox 4"/>
          <p:cNvSpPr txBox="1"/>
          <p:nvPr/>
        </p:nvSpPr>
        <p:spPr>
          <a:xfrm>
            <a:off x="723900" y="1016000"/>
            <a:ext cx="8874673" cy="857250"/>
          </a:xfrm>
          <a:prstGeom prst="rect">
            <a:avLst/>
          </a:prstGeom>
          <a:noFill/>
        </p:spPr>
        <p:txBody>
          <a:bodyPr wrap="none" lIns="0" rIns="0" tIns="0" bIns="0" anchor="t">
            <a:noAutofit/>
          </a:bodyPr>
          <a:lstStyle/>
          <a:p>
            <a:pPr algn="l">
              <a:lnSpc>
                <a:spcPts val="5400"/>
              </a:lnSpc>
            </a:pPr>
            <a:r>
              <a:rPr sz="4800" b="1" spc="-120">
                <a:solidFill>
                  <a:srgbClr val="FFFFFF"/>
                </a:solidFill>
                <a:latin typeface="Outfit"/>
              </a:rPr>
              <a:t>Turn a vague request into a brief</a:t>
            </a:r>
          </a:p>
        </p:txBody>
      </p:sp>
      <p:pic>
        <p:nvPicPr>
          <p:cNvPr id="6" name="1" descr="1"/>
          <p:cNvPicPr>
            <a:picLocks noChangeAspect="1"/>
          </p:cNvPicPr>
          <p:nvPr/>
        </p:nvPicPr>
        <p:blipFill>
          <a:blip r:embed="rId4"/>
          <a:stretch>
            <a:fillRect/>
          </a:stretch>
        </p:blipFill>
        <p:spPr>
          <a:xfrm>
            <a:off x="762000" y="2019300"/>
            <a:ext cx="167680" cy="330200"/>
          </a:xfrm>
          <a:prstGeom prst="rect">
            <a:avLst/>
          </a:prstGeom>
        </p:spPr>
      </p:pic>
      <p:sp>
        <p:nvSpPr>
          <p:cNvPr id="7" name="Rectangle 6"/>
          <p:cNvSpPr/>
          <p:nvPr/>
        </p:nvSpPr>
        <p:spPr>
          <a:xfrm>
            <a:off x="1130300" y="2038350"/>
            <a:ext cx="863600" cy="2921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1 min" descr="1 min"/>
          <p:cNvPicPr>
            <a:picLocks noChangeAspect="1"/>
          </p:cNvPicPr>
          <p:nvPr/>
        </p:nvPicPr>
        <p:blipFill>
          <a:blip r:embed="rId5"/>
          <a:stretch>
            <a:fillRect/>
          </a:stretch>
        </p:blipFill>
        <p:spPr>
          <a:xfrm>
            <a:off x="1314450" y="2089150"/>
            <a:ext cx="495300" cy="190500"/>
          </a:xfrm>
          <a:prstGeom prst="rect">
            <a:avLst/>
          </a:prstGeom>
        </p:spPr>
      </p:pic>
      <p:sp>
        <p:nvSpPr>
          <p:cNvPr id="9" name="TextBox 8"/>
          <p:cNvSpPr txBox="1"/>
          <p:nvPr/>
        </p:nvSpPr>
        <p:spPr>
          <a:xfrm>
            <a:off x="2184400" y="2019300"/>
            <a:ext cx="5080000" cy="628650"/>
          </a:xfrm>
          <a:prstGeom prst="rect">
            <a:avLst/>
          </a:prstGeom>
          <a:noFill/>
        </p:spPr>
        <p:txBody>
          <a:bodyPr wrap="square" lIns="0" rIns="0" tIns="0" bIns="0" anchor="t">
            <a:noAutofit/>
          </a:bodyPr>
          <a:lstStyle/>
          <a:p>
            <a:pPr algn="l">
              <a:lnSpc>
                <a:spcPts val="2200"/>
              </a:lnSpc>
            </a:pPr>
            <a:r>
              <a:rPr sz="1700" b="0">
                <a:solidFill>
                  <a:srgbClr val="FFFFFF"/>
                </a:solidFill>
                <a:latin typeface="Outfit"/>
              </a:rPr>
              <a:t>Pick a request, A to D, or a task of your own with nothing confidential in it.</a:t>
            </a:r>
          </a:p>
        </p:txBody>
      </p:sp>
      <p:pic>
        <p:nvPicPr>
          <p:cNvPr id="10" name="2" descr="2"/>
          <p:cNvPicPr>
            <a:picLocks noChangeAspect="1"/>
          </p:cNvPicPr>
          <p:nvPr/>
        </p:nvPicPr>
        <p:blipFill>
          <a:blip r:embed="rId6"/>
          <a:stretch>
            <a:fillRect/>
          </a:stretch>
        </p:blipFill>
        <p:spPr>
          <a:xfrm>
            <a:off x="762000" y="2705100"/>
            <a:ext cx="167680" cy="330200"/>
          </a:xfrm>
          <a:prstGeom prst="rect">
            <a:avLst/>
          </a:prstGeom>
        </p:spPr>
      </p:pic>
      <p:sp>
        <p:nvSpPr>
          <p:cNvPr id="11" name="Rectangle 10"/>
          <p:cNvSpPr/>
          <p:nvPr/>
        </p:nvSpPr>
        <p:spPr>
          <a:xfrm>
            <a:off x="1130300" y="2724150"/>
            <a:ext cx="863600" cy="2921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5 min" descr="5 min"/>
          <p:cNvPicPr>
            <a:picLocks noChangeAspect="1"/>
          </p:cNvPicPr>
          <p:nvPr/>
        </p:nvPicPr>
        <p:blipFill>
          <a:blip r:embed="rId7"/>
          <a:stretch>
            <a:fillRect/>
          </a:stretch>
        </p:blipFill>
        <p:spPr>
          <a:xfrm>
            <a:off x="1314450" y="2774950"/>
            <a:ext cx="495300" cy="190500"/>
          </a:xfrm>
          <a:prstGeom prst="rect">
            <a:avLst/>
          </a:prstGeom>
        </p:spPr>
      </p:pic>
      <p:sp>
        <p:nvSpPr>
          <p:cNvPr id="13" name="TextBox 12"/>
          <p:cNvSpPr txBox="1"/>
          <p:nvPr/>
        </p:nvSpPr>
        <p:spPr>
          <a:xfrm>
            <a:off x="2184400" y="2705100"/>
            <a:ext cx="5080000" cy="628650"/>
          </a:xfrm>
          <a:prstGeom prst="rect">
            <a:avLst/>
          </a:prstGeom>
          <a:noFill/>
        </p:spPr>
        <p:txBody>
          <a:bodyPr wrap="square" lIns="0" rIns="0" tIns="0" bIns="0" anchor="t">
            <a:noAutofit/>
          </a:bodyPr>
          <a:lstStyle/>
          <a:p>
            <a:pPr algn="l">
              <a:lnSpc>
                <a:spcPts val="2200"/>
              </a:lnSpc>
            </a:pPr>
            <a:r>
              <a:rPr sz="1700" b="0">
                <a:solidFill>
                  <a:srgbClr val="FFFFFF"/>
                </a:solidFill>
                <a:latin typeface="Outfit"/>
              </a:rPr>
              <a:t>Write the six parts on a brief card. Tick a level and a check.</a:t>
            </a:r>
          </a:p>
        </p:txBody>
      </p:sp>
      <p:pic>
        <p:nvPicPr>
          <p:cNvPr id="14" name="3" descr="3"/>
          <p:cNvPicPr>
            <a:picLocks noChangeAspect="1"/>
          </p:cNvPicPr>
          <p:nvPr/>
        </p:nvPicPr>
        <p:blipFill>
          <a:blip r:embed="rId8"/>
          <a:stretch>
            <a:fillRect/>
          </a:stretch>
        </p:blipFill>
        <p:spPr>
          <a:xfrm>
            <a:off x="762000" y="3390900"/>
            <a:ext cx="167680" cy="330200"/>
          </a:xfrm>
          <a:prstGeom prst="rect">
            <a:avLst/>
          </a:prstGeom>
        </p:spPr>
      </p:pic>
      <p:sp>
        <p:nvSpPr>
          <p:cNvPr id="15" name="Rectangle 14"/>
          <p:cNvSpPr/>
          <p:nvPr/>
        </p:nvSpPr>
        <p:spPr>
          <a:xfrm>
            <a:off x="1130300" y="3409950"/>
            <a:ext cx="863600" cy="2921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3 min" descr="3 min"/>
          <p:cNvPicPr>
            <a:picLocks noChangeAspect="1"/>
          </p:cNvPicPr>
          <p:nvPr/>
        </p:nvPicPr>
        <p:blipFill>
          <a:blip r:embed="rId9"/>
          <a:stretch>
            <a:fillRect/>
          </a:stretch>
        </p:blipFill>
        <p:spPr>
          <a:xfrm>
            <a:off x="1314450" y="3460750"/>
            <a:ext cx="495300" cy="190500"/>
          </a:xfrm>
          <a:prstGeom prst="rect">
            <a:avLst/>
          </a:prstGeom>
        </p:spPr>
      </p:pic>
      <p:sp>
        <p:nvSpPr>
          <p:cNvPr id="17" name="TextBox 16"/>
          <p:cNvSpPr txBox="1"/>
          <p:nvPr/>
        </p:nvSpPr>
        <p:spPr>
          <a:xfrm>
            <a:off x="2184400" y="3390900"/>
            <a:ext cx="5080000" cy="628650"/>
          </a:xfrm>
          <a:prstGeom prst="rect">
            <a:avLst/>
          </a:prstGeom>
          <a:noFill/>
        </p:spPr>
        <p:txBody>
          <a:bodyPr wrap="square" lIns="0" rIns="0" tIns="0" bIns="0" anchor="t">
            <a:noAutofit/>
          </a:bodyPr>
          <a:lstStyle/>
          <a:p>
            <a:pPr algn="l">
              <a:lnSpc>
                <a:spcPts val="2200"/>
              </a:lnSpc>
            </a:pPr>
            <a:r>
              <a:rPr sz="1700" b="0">
                <a:solidFill>
                  <a:srgbClr val="FFFFFF"/>
                </a:solidFill>
                <a:latin typeface="Outfit"/>
              </a:rPr>
              <a:t>Swap cards. Ten second test: could you start without asking? Circle where you'd ask.</a:t>
            </a:r>
          </a:p>
        </p:txBody>
      </p:sp>
      <p:pic>
        <p:nvPicPr>
          <p:cNvPr id="18" name="4" descr="4"/>
          <p:cNvPicPr>
            <a:picLocks noChangeAspect="1"/>
          </p:cNvPicPr>
          <p:nvPr/>
        </p:nvPicPr>
        <p:blipFill>
          <a:blip r:embed="rId10"/>
          <a:stretch>
            <a:fillRect/>
          </a:stretch>
        </p:blipFill>
        <p:spPr>
          <a:xfrm>
            <a:off x="762000" y="4076700"/>
            <a:ext cx="167680" cy="330200"/>
          </a:xfrm>
          <a:prstGeom prst="rect">
            <a:avLst/>
          </a:prstGeom>
        </p:spPr>
      </p:pic>
      <p:sp>
        <p:nvSpPr>
          <p:cNvPr id="19" name="Rectangle 18"/>
          <p:cNvSpPr/>
          <p:nvPr/>
        </p:nvSpPr>
        <p:spPr>
          <a:xfrm>
            <a:off x="1130300" y="4095750"/>
            <a:ext cx="863600" cy="2921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2 min" descr="2 min"/>
          <p:cNvPicPr>
            <a:picLocks noChangeAspect="1"/>
          </p:cNvPicPr>
          <p:nvPr/>
        </p:nvPicPr>
        <p:blipFill>
          <a:blip r:embed="rId11"/>
          <a:stretch>
            <a:fillRect/>
          </a:stretch>
        </p:blipFill>
        <p:spPr>
          <a:xfrm>
            <a:off x="1314450" y="4146550"/>
            <a:ext cx="495300" cy="190500"/>
          </a:xfrm>
          <a:prstGeom prst="rect">
            <a:avLst/>
          </a:prstGeom>
        </p:spPr>
      </p:pic>
      <p:sp>
        <p:nvSpPr>
          <p:cNvPr id="21" name="TextBox 20"/>
          <p:cNvSpPr txBox="1"/>
          <p:nvPr/>
        </p:nvSpPr>
        <p:spPr>
          <a:xfrm>
            <a:off x="2184400" y="4076700"/>
            <a:ext cx="5080000" cy="349250"/>
          </a:xfrm>
          <a:prstGeom prst="rect">
            <a:avLst/>
          </a:prstGeom>
          <a:noFill/>
        </p:spPr>
        <p:txBody>
          <a:bodyPr wrap="square" lIns="0" rIns="0" tIns="0" bIns="0" anchor="t">
            <a:noAutofit/>
          </a:bodyPr>
          <a:lstStyle/>
          <a:p>
            <a:pPr algn="l">
              <a:lnSpc>
                <a:spcPts val="2200"/>
              </a:lnSpc>
            </a:pPr>
            <a:r>
              <a:rPr sz="1700" b="0">
                <a:solidFill>
                  <a:srgbClr val="FFFFFF"/>
                </a:solidFill>
                <a:latin typeface="Outfit"/>
              </a:rPr>
              <a:t>Swap back. Fix one circled part.</a:t>
            </a:r>
          </a:p>
        </p:txBody>
      </p:sp>
      <p:pic>
        <p:nvPicPr>
          <p:cNvPr id="22" name="5" descr="5"/>
          <p:cNvPicPr>
            <a:picLocks noChangeAspect="1"/>
          </p:cNvPicPr>
          <p:nvPr/>
        </p:nvPicPr>
        <p:blipFill>
          <a:blip r:embed="rId12"/>
          <a:stretch>
            <a:fillRect/>
          </a:stretch>
        </p:blipFill>
        <p:spPr>
          <a:xfrm>
            <a:off x="762000" y="4762500"/>
            <a:ext cx="167680" cy="330200"/>
          </a:xfrm>
          <a:prstGeom prst="rect">
            <a:avLst/>
          </a:prstGeom>
        </p:spPr>
      </p:pic>
      <p:sp>
        <p:nvSpPr>
          <p:cNvPr id="23" name="Rectangle 22"/>
          <p:cNvSpPr/>
          <p:nvPr/>
        </p:nvSpPr>
        <p:spPr>
          <a:xfrm>
            <a:off x="1130300" y="4781550"/>
            <a:ext cx="863600" cy="2921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1 min" descr="1 min"/>
          <p:cNvPicPr>
            <a:picLocks noChangeAspect="1"/>
          </p:cNvPicPr>
          <p:nvPr/>
        </p:nvPicPr>
        <p:blipFill>
          <a:blip r:embed="rId5"/>
          <a:stretch>
            <a:fillRect/>
          </a:stretch>
        </p:blipFill>
        <p:spPr>
          <a:xfrm>
            <a:off x="1314450" y="4832350"/>
            <a:ext cx="495300" cy="190500"/>
          </a:xfrm>
          <a:prstGeom prst="rect">
            <a:avLst/>
          </a:prstGeom>
        </p:spPr>
      </p:pic>
      <p:sp>
        <p:nvSpPr>
          <p:cNvPr id="25" name="TextBox 24"/>
          <p:cNvSpPr txBox="1"/>
          <p:nvPr/>
        </p:nvSpPr>
        <p:spPr>
          <a:xfrm>
            <a:off x="2184400" y="4762500"/>
            <a:ext cx="5080000" cy="628650"/>
          </a:xfrm>
          <a:prstGeom prst="rect">
            <a:avLst/>
          </a:prstGeom>
          <a:noFill/>
        </p:spPr>
        <p:txBody>
          <a:bodyPr wrap="square" lIns="0" rIns="0" tIns="0" bIns="0" anchor="t">
            <a:noAutofit/>
          </a:bodyPr>
          <a:lstStyle/>
          <a:p>
            <a:pPr algn="l">
              <a:lnSpc>
                <a:spcPts val="2200"/>
              </a:lnSpc>
            </a:pPr>
            <a:r>
              <a:rPr sz="1700" b="0">
                <a:solidFill>
                  <a:srgbClr val="FFFFFF"/>
                </a:solidFill>
                <a:latin typeface="Outfit"/>
              </a:rPr>
              <a:t>One pair reads out its Done looks like, and its May touch, must not.</a:t>
            </a:r>
          </a:p>
        </p:txBody>
      </p:sp>
      <p:pic>
        <p:nvPicPr>
          <p:cNvPr id="26" name="Made up, pick one" descr="Made up, pick one"/>
          <p:cNvPicPr>
            <a:picLocks noChangeAspect="1"/>
          </p:cNvPicPr>
          <p:nvPr/>
        </p:nvPicPr>
        <p:blipFill>
          <a:blip r:embed="rId13"/>
          <a:stretch>
            <a:fillRect/>
          </a:stretch>
        </p:blipFill>
        <p:spPr>
          <a:xfrm>
            <a:off x="7683500" y="2019300"/>
            <a:ext cx="1684040" cy="203200"/>
          </a:xfrm>
          <a:prstGeom prst="rect">
            <a:avLst/>
          </a:prstGeom>
        </p:spPr>
      </p:pic>
      <p:sp>
        <p:nvSpPr>
          <p:cNvPr id="27" name="Rectangle 26"/>
          <p:cNvSpPr/>
          <p:nvPr/>
        </p:nvSpPr>
        <p:spPr>
          <a:xfrm>
            <a:off x="7734300" y="2400300"/>
            <a:ext cx="3746500" cy="7112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7683500" y="2349500"/>
            <a:ext cx="3746500" cy="711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A" descr="A"/>
          <p:cNvPicPr>
            <a:picLocks noChangeAspect="1"/>
          </p:cNvPicPr>
          <p:nvPr/>
        </p:nvPicPr>
        <p:blipFill>
          <a:blip r:embed="rId14"/>
          <a:stretch>
            <a:fillRect/>
          </a:stretch>
        </p:blipFill>
        <p:spPr>
          <a:xfrm>
            <a:off x="7848600" y="2552700"/>
            <a:ext cx="152400" cy="279400"/>
          </a:xfrm>
          <a:prstGeom prst="rect">
            <a:avLst/>
          </a:prstGeom>
        </p:spPr>
      </p:pic>
      <p:sp>
        <p:nvSpPr>
          <p:cNvPr id="30" name="TextBox 29"/>
          <p:cNvSpPr txBox="1"/>
          <p:nvPr/>
        </p:nvSpPr>
        <p:spPr>
          <a:xfrm>
            <a:off x="8229600" y="2463800"/>
            <a:ext cx="3048000" cy="542925"/>
          </a:xfrm>
          <a:prstGeom prst="rect">
            <a:avLst/>
          </a:prstGeom>
          <a:noFill/>
        </p:spPr>
        <p:txBody>
          <a:bodyPr wrap="square" lIns="0" rIns="0" tIns="0" bIns="0" anchor="t">
            <a:noAutofit/>
          </a:bodyPr>
          <a:lstStyle/>
          <a:p>
            <a:pPr algn="l">
              <a:lnSpc>
                <a:spcPts val="1900"/>
              </a:lnSpc>
            </a:pPr>
            <a:r>
              <a:rPr sz="1500" b="0">
                <a:solidFill>
                  <a:srgbClr val="0A0B0C"/>
                </a:solidFill>
                <a:latin typeface="Outfit"/>
              </a:rPr>
              <a:t>Sort out the supplier stuff before Friday.</a:t>
            </a:r>
          </a:p>
        </p:txBody>
      </p:sp>
      <p:sp>
        <p:nvSpPr>
          <p:cNvPr id="31" name="Rectangle 30"/>
          <p:cNvSpPr/>
          <p:nvPr/>
        </p:nvSpPr>
        <p:spPr>
          <a:xfrm>
            <a:off x="7734300" y="3238500"/>
            <a:ext cx="3746500" cy="7112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ectangle 31"/>
          <p:cNvSpPr/>
          <p:nvPr/>
        </p:nvSpPr>
        <p:spPr>
          <a:xfrm>
            <a:off x="7683500" y="3187700"/>
            <a:ext cx="3746500" cy="711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3" name="B" descr="B"/>
          <p:cNvPicPr>
            <a:picLocks noChangeAspect="1"/>
          </p:cNvPicPr>
          <p:nvPr/>
        </p:nvPicPr>
        <p:blipFill>
          <a:blip r:embed="rId15"/>
          <a:stretch>
            <a:fillRect/>
          </a:stretch>
        </p:blipFill>
        <p:spPr>
          <a:xfrm>
            <a:off x="7848600" y="3390900"/>
            <a:ext cx="152400" cy="279400"/>
          </a:xfrm>
          <a:prstGeom prst="rect">
            <a:avLst/>
          </a:prstGeom>
        </p:spPr>
      </p:pic>
      <p:sp>
        <p:nvSpPr>
          <p:cNvPr id="34" name="TextBox 33"/>
          <p:cNvSpPr txBox="1"/>
          <p:nvPr/>
        </p:nvSpPr>
        <p:spPr>
          <a:xfrm>
            <a:off x="8229600" y="3302000"/>
            <a:ext cx="3048000" cy="542925"/>
          </a:xfrm>
          <a:prstGeom prst="rect">
            <a:avLst/>
          </a:prstGeom>
          <a:noFill/>
        </p:spPr>
        <p:txBody>
          <a:bodyPr wrap="square" lIns="0" rIns="0" tIns="0" bIns="0" anchor="t">
            <a:noAutofit/>
          </a:bodyPr>
          <a:lstStyle/>
          <a:p>
            <a:pPr algn="l">
              <a:lnSpc>
                <a:spcPts val="1900"/>
              </a:lnSpc>
            </a:pPr>
            <a:r>
              <a:rPr sz="1500" b="0">
                <a:solidFill>
                  <a:srgbClr val="0A0B0C"/>
                </a:solidFill>
                <a:latin typeface="Outfit"/>
              </a:rPr>
              <a:t>Get the new starter ready for Monday.</a:t>
            </a:r>
          </a:p>
        </p:txBody>
      </p:sp>
      <p:sp>
        <p:nvSpPr>
          <p:cNvPr id="35" name="Rectangle 34"/>
          <p:cNvSpPr/>
          <p:nvPr/>
        </p:nvSpPr>
        <p:spPr>
          <a:xfrm>
            <a:off x="7734300" y="4076700"/>
            <a:ext cx="3746500" cy="7112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Rectangle 35"/>
          <p:cNvSpPr/>
          <p:nvPr/>
        </p:nvSpPr>
        <p:spPr>
          <a:xfrm>
            <a:off x="7683500" y="4025900"/>
            <a:ext cx="3746500" cy="711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7" name="C" descr="C"/>
          <p:cNvPicPr>
            <a:picLocks noChangeAspect="1"/>
          </p:cNvPicPr>
          <p:nvPr/>
        </p:nvPicPr>
        <p:blipFill>
          <a:blip r:embed="rId16"/>
          <a:stretch>
            <a:fillRect/>
          </a:stretch>
        </p:blipFill>
        <p:spPr>
          <a:xfrm>
            <a:off x="7848600" y="4229100"/>
            <a:ext cx="152400" cy="279400"/>
          </a:xfrm>
          <a:prstGeom prst="rect">
            <a:avLst/>
          </a:prstGeom>
        </p:spPr>
      </p:pic>
      <p:sp>
        <p:nvSpPr>
          <p:cNvPr id="38" name="TextBox 37"/>
          <p:cNvSpPr txBox="1"/>
          <p:nvPr/>
        </p:nvSpPr>
        <p:spPr>
          <a:xfrm>
            <a:off x="8229600" y="4140200"/>
            <a:ext cx="3048000" cy="542925"/>
          </a:xfrm>
          <a:prstGeom prst="rect">
            <a:avLst/>
          </a:prstGeom>
          <a:noFill/>
        </p:spPr>
        <p:txBody>
          <a:bodyPr wrap="square" lIns="0" rIns="0" tIns="0" bIns="0" anchor="t">
            <a:noAutofit/>
          </a:bodyPr>
          <a:lstStyle/>
          <a:p>
            <a:pPr algn="l">
              <a:lnSpc>
                <a:spcPts val="1900"/>
              </a:lnSpc>
            </a:pPr>
            <a:r>
              <a:rPr sz="1500" b="0">
                <a:solidFill>
                  <a:srgbClr val="0A0B0C"/>
                </a:solidFill>
                <a:latin typeface="Outfit"/>
              </a:rPr>
              <a:t>Look at last quarter's numbers and tell me what's going on.</a:t>
            </a:r>
          </a:p>
        </p:txBody>
      </p:sp>
      <p:sp>
        <p:nvSpPr>
          <p:cNvPr id="39" name="Rectangle 38"/>
          <p:cNvSpPr/>
          <p:nvPr/>
        </p:nvSpPr>
        <p:spPr>
          <a:xfrm>
            <a:off x="7734300" y="4914900"/>
            <a:ext cx="3746500" cy="7112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Rectangle 39"/>
          <p:cNvSpPr/>
          <p:nvPr/>
        </p:nvSpPr>
        <p:spPr>
          <a:xfrm>
            <a:off x="7683500" y="4864100"/>
            <a:ext cx="3746500" cy="711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1" name="D" descr="D"/>
          <p:cNvPicPr>
            <a:picLocks noChangeAspect="1"/>
          </p:cNvPicPr>
          <p:nvPr/>
        </p:nvPicPr>
        <p:blipFill>
          <a:blip r:embed="rId17"/>
          <a:stretch>
            <a:fillRect/>
          </a:stretch>
        </p:blipFill>
        <p:spPr>
          <a:xfrm>
            <a:off x="7848600" y="5067300"/>
            <a:ext cx="152400" cy="279400"/>
          </a:xfrm>
          <a:prstGeom prst="rect">
            <a:avLst/>
          </a:prstGeom>
        </p:spPr>
      </p:pic>
      <p:sp>
        <p:nvSpPr>
          <p:cNvPr id="42" name="TextBox 41"/>
          <p:cNvSpPr txBox="1"/>
          <p:nvPr/>
        </p:nvSpPr>
        <p:spPr>
          <a:xfrm>
            <a:off x="8229600" y="4978400"/>
            <a:ext cx="3048000" cy="542925"/>
          </a:xfrm>
          <a:prstGeom prst="rect">
            <a:avLst/>
          </a:prstGeom>
          <a:noFill/>
        </p:spPr>
        <p:txBody>
          <a:bodyPr wrap="square" lIns="0" rIns="0" tIns="0" bIns="0" anchor="t">
            <a:noAutofit/>
          </a:bodyPr>
          <a:lstStyle/>
          <a:p>
            <a:pPr algn="l">
              <a:lnSpc>
                <a:spcPts val="1900"/>
              </a:lnSpc>
            </a:pPr>
            <a:r>
              <a:rPr sz="1500" b="0">
                <a:solidFill>
                  <a:srgbClr val="0A0B0C"/>
                </a:solidFill>
                <a:latin typeface="Outfit"/>
              </a:rPr>
              <a:t>Clean up the team calendar for next week.</a:t>
            </a:r>
          </a:p>
        </p:txBody>
      </p:sp>
      <p:sp>
        <p:nvSpPr>
          <p:cNvPr id="43" name="TextBox 42"/>
          <p:cNvSpPr txBox="1"/>
          <p:nvPr/>
        </p:nvSpPr>
        <p:spPr>
          <a:xfrm>
            <a:off x="762000" y="5905500"/>
            <a:ext cx="10160000" cy="349250"/>
          </a:xfrm>
          <a:prstGeom prst="rect">
            <a:avLst/>
          </a:prstGeom>
          <a:noFill/>
        </p:spPr>
        <p:txBody>
          <a:bodyPr wrap="square" lIns="0" rIns="0" tIns="0" bIns="0" anchor="t">
            <a:noAutofit/>
          </a:bodyPr>
          <a:lstStyle/>
          <a:p>
            <a:pPr algn="l">
              <a:lnSpc>
                <a:spcPts val="2200"/>
              </a:lnSpc>
            </a:pPr>
            <a:r>
              <a:rPr sz="1700" b="0">
                <a:solidFill>
                  <a:srgbClr val="FFFFFF"/>
                </a:solidFill>
                <a:latin typeface="Outfit"/>
              </a:rPr>
              <a:t>Read it the way an agent would: literally, and without asking.</a:t>
            </a:r>
          </a:p>
        </p:txBody>
      </p:sp>
      <p:pic>
        <p:nvPicPr>
          <p:cNvPr id="44" name="09 / 17" descr="09 / 17"/>
          <p:cNvPicPr>
            <a:picLocks noChangeAspect="1"/>
          </p:cNvPicPr>
          <p:nvPr/>
        </p:nvPicPr>
        <p:blipFill>
          <a:blip r:embed="rId18"/>
          <a:stretch>
            <a:fillRect/>
          </a:stretch>
        </p:blipFill>
        <p:spPr>
          <a:xfrm>
            <a:off x="10843220" y="6324600"/>
            <a:ext cx="586780" cy="1778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How far to let it go" descr="How far to let it go"/>
          <p:cNvPicPr>
            <a:picLocks noChangeAspect="1"/>
          </p:cNvPicPr>
          <p:nvPr/>
        </p:nvPicPr>
        <p:blipFill>
          <a:blip r:embed="rId2"/>
          <a:stretch>
            <a:fillRect/>
          </a:stretch>
        </p:blipFill>
        <p:spPr>
          <a:xfrm>
            <a:off x="762000" y="609600"/>
            <a:ext cx="1981200" cy="203200"/>
          </a:xfrm>
          <a:prstGeom prst="rect">
            <a:avLst/>
          </a:prstGeom>
        </p:spPr>
      </p:pic>
      <p:sp>
        <p:nvSpPr>
          <p:cNvPr id="3" name="TextBox 2"/>
          <p:cNvSpPr txBox="1"/>
          <p:nvPr/>
        </p:nvSpPr>
        <p:spPr>
          <a:xfrm>
            <a:off x="736600" y="952500"/>
            <a:ext cx="5950029" cy="857250"/>
          </a:xfrm>
          <a:prstGeom prst="rect">
            <a:avLst/>
          </a:prstGeom>
          <a:noFill/>
        </p:spPr>
        <p:txBody>
          <a:bodyPr wrap="none" lIns="0" rIns="0" tIns="0" bIns="0" anchor="t">
            <a:noAutofit/>
          </a:bodyPr>
          <a:lstStyle/>
          <a:p>
            <a:pPr algn="l">
              <a:lnSpc>
                <a:spcPts val="5400"/>
              </a:lnSpc>
            </a:pPr>
            <a:r>
              <a:rPr sz="4800" b="1" spc="-120">
                <a:solidFill>
                  <a:srgbClr val="0A0B0C"/>
                </a:solidFill>
                <a:latin typeface="Outfit"/>
              </a:rPr>
              <a:t>Four levels. Start low.</a:t>
            </a:r>
          </a:p>
        </p:txBody>
      </p:sp>
      <p:sp>
        <p:nvSpPr>
          <p:cNvPr id="4" name="Rectangle 3"/>
          <p:cNvSpPr/>
          <p:nvPr/>
        </p:nvSpPr>
        <p:spPr>
          <a:xfrm>
            <a:off x="812800" y="3606800"/>
            <a:ext cx="1778000" cy="1905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762000" y="3556000"/>
            <a:ext cx="1778000" cy="1905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6" name="Level 1" descr="Level 1"/>
          <p:cNvPicPr>
            <a:picLocks noChangeAspect="1"/>
          </p:cNvPicPr>
          <p:nvPr/>
        </p:nvPicPr>
        <p:blipFill>
          <a:blip r:embed="rId3"/>
          <a:stretch>
            <a:fillRect/>
          </a:stretch>
        </p:blipFill>
        <p:spPr>
          <a:xfrm>
            <a:off x="914400" y="3695700"/>
            <a:ext cx="586780" cy="177800"/>
          </a:xfrm>
          <a:prstGeom prst="rect">
            <a:avLst/>
          </a:prstGeom>
        </p:spPr>
      </p:pic>
      <p:sp>
        <p:nvSpPr>
          <p:cNvPr id="7" name="TextBox 6"/>
          <p:cNvSpPr txBox="1"/>
          <p:nvPr/>
        </p:nvSpPr>
        <p:spPr>
          <a:xfrm>
            <a:off x="914400" y="3924300"/>
            <a:ext cx="648875" cy="396875"/>
          </a:xfrm>
          <a:prstGeom prst="rect">
            <a:avLst/>
          </a:prstGeom>
          <a:noFill/>
        </p:spPr>
        <p:txBody>
          <a:bodyPr wrap="none" lIns="0" rIns="0" tIns="0" bIns="0" anchor="t">
            <a:noAutofit/>
          </a:bodyPr>
          <a:lstStyle/>
          <a:p>
            <a:pPr algn="l">
              <a:lnSpc>
                <a:spcPts val="2500"/>
              </a:lnSpc>
            </a:pPr>
            <a:r>
              <a:rPr sz="2000" b="1" spc="-50">
                <a:solidFill>
                  <a:srgbClr val="0A0B0C"/>
                </a:solidFill>
                <a:latin typeface="Outfit"/>
              </a:rPr>
              <a:t>Read</a:t>
            </a:r>
          </a:p>
        </p:txBody>
      </p:sp>
      <p:sp>
        <p:nvSpPr>
          <p:cNvPr id="8" name="TextBox 7"/>
          <p:cNvSpPr txBox="1"/>
          <p:nvPr/>
        </p:nvSpPr>
        <p:spPr>
          <a:xfrm>
            <a:off x="914400" y="4305300"/>
            <a:ext cx="1473200" cy="485775"/>
          </a:xfrm>
          <a:prstGeom prst="rect">
            <a:avLst/>
          </a:prstGeom>
          <a:noFill/>
        </p:spPr>
        <p:txBody>
          <a:bodyPr wrap="square" lIns="0" rIns="0" tIns="0" bIns="0" anchor="t">
            <a:noAutofit/>
          </a:bodyPr>
          <a:lstStyle/>
          <a:p>
            <a:pPr algn="l">
              <a:lnSpc>
                <a:spcPts val="1700"/>
              </a:lnSpc>
            </a:pPr>
            <a:r>
              <a:rPr sz="1300" b="0">
                <a:solidFill>
                  <a:srgbClr val="0A0B0C"/>
                </a:solidFill>
                <a:latin typeface="Outfit"/>
              </a:rPr>
              <a:t>It looks and reports. It changes nothing.</a:t>
            </a:r>
          </a:p>
        </p:txBody>
      </p:sp>
      <p:sp>
        <p:nvSpPr>
          <p:cNvPr id="9" name="Rectangle 8"/>
          <p:cNvSpPr/>
          <p:nvPr/>
        </p:nvSpPr>
        <p:spPr>
          <a:xfrm>
            <a:off x="2717800" y="3225800"/>
            <a:ext cx="1778000" cy="2286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ectangle 9"/>
          <p:cNvSpPr/>
          <p:nvPr/>
        </p:nvSpPr>
        <p:spPr>
          <a:xfrm>
            <a:off x="2667000" y="3175000"/>
            <a:ext cx="1778000" cy="2286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Level 2" descr="Level 2"/>
          <p:cNvPicPr>
            <a:picLocks noChangeAspect="1"/>
          </p:cNvPicPr>
          <p:nvPr/>
        </p:nvPicPr>
        <p:blipFill>
          <a:blip r:embed="rId4"/>
          <a:stretch>
            <a:fillRect/>
          </a:stretch>
        </p:blipFill>
        <p:spPr>
          <a:xfrm>
            <a:off x="2819400" y="3314700"/>
            <a:ext cx="586780" cy="177800"/>
          </a:xfrm>
          <a:prstGeom prst="rect">
            <a:avLst/>
          </a:prstGeom>
        </p:spPr>
      </p:pic>
      <p:sp>
        <p:nvSpPr>
          <p:cNvPr id="12" name="TextBox 11"/>
          <p:cNvSpPr txBox="1"/>
          <p:nvPr/>
        </p:nvSpPr>
        <p:spPr>
          <a:xfrm>
            <a:off x="2819400" y="3543300"/>
            <a:ext cx="696444" cy="396875"/>
          </a:xfrm>
          <a:prstGeom prst="rect">
            <a:avLst/>
          </a:prstGeom>
          <a:noFill/>
        </p:spPr>
        <p:txBody>
          <a:bodyPr wrap="none" lIns="0" rIns="0" tIns="0" bIns="0" anchor="t">
            <a:noAutofit/>
          </a:bodyPr>
          <a:lstStyle/>
          <a:p>
            <a:pPr algn="l">
              <a:lnSpc>
                <a:spcPts val="2500"/>
              </a:lnSpc>
            </a:pPr>
            <a:r>
              <a:rPr sz="2000" b="1" spc="-50">
                <a:solidFill>
                  <a:srgbClr val="0A0B0C"/>
                </a:solidFill>
                <a:latin typeface="Outfit"/>
              </a:rPr>
              <a:t>Draft</a:t>
            </a:r>
          </a:p>
        </p:txBody>
      </p:sp>
      <p:sp>
        <p:nvSpPr>
          <p:cNvPr id="13" name="TextBox 12"/>
          <p:cNvSpPr txBox="1"/>
          <p:nvPr/>
        </p:nvSpPr>
        <p:spPr>
          <a:xfrm>
            <a:off x="2819400" y="3924300"/>
            <a:ext cx="1473200" cy="485775"/>
          </a:xfrm>
          <a:prstGeom prst="rect">
            <a:avLst/>
          </a:prstGeom>
          <a:noFill/>
        </p:spPr>
        <p:txBody>
          <a:bodyPr wrap="square" lIns="0" rIns="0" tIns="0" bIns="0" anchor="t">
            <a:noAutofit/>
          </a:bodyPr>
          <a:lstStyle/>
          <a:p>
            <a:pPr algn="l">
              <a:lnSpc>
                <a:spcPts val="1700"/>
              </a:lnSpc>
            </a:pPr>
            <a:r>
              <a:rPr sz="1300" b="0">
                <a:solidFill>
                  <a:srgbClr val="0A0B0C"/>
                </a:solidFill>
                <a:latin typeface="Outfit"/>
              </a:rPr>
              <a:t>It drafts. Only you send or share.</a:t>
            </a:r>
          </a:p>
        </p:txBody>
      </p:sp>
      <p:sp>
        <p:nvSpPr>
          <p:cNvPr id="14" name="Rectangle 13"/>
          <p:cNvSpPr/>
          <p:nvPr/>
        </p:nvSpPr>
        <p:spPr>
          <a:xfrm>
            <a:off x="4622800" y="2844800"/>
            <a:ext cx="1778000" cy="2667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4572000" y="2794000"/>
            <a:ext cx="1778000" cy="26670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Level 3" descr="Level 3"/>
          <p:cNvPicPr>
            <a:picLocks noChangeAspect="1"/>
          </p:cNvPicPr>
          <p:nvPr/>
        </p:nvPicPr>
        <p:blipFill>
          <a:blip r:embed="rId5"/>
          <a:stretch>
            <a:fillRect/>
          </a:stretch>
        </p:blipFill>
        <p:spPr>
          <a:xfrm>
            <a:off x="4724400" y="2933700"/>
            <a:ext cx="586780" cy="177800"/>
          </a:xfrm>
          <a:prstGeom prst="rect">
            <a:avLst/>
          </a:prstGeom>
        </p:spPr>
      </p:pic>
      <p:sp>
        <p:nvSpPr>
          <p:cNvPr id="17" name="TextBox 16"/>
          <p:cNvSpPr txBox="1"/>
          <p:nvPr/>
        </p:nvSpPr>
        <p:spPr>
          <a:xfrm>
            <a:off x="4724400" y="3162300"/>
            <a:ext cx="1019834" cy="396875"/>
          </a:xfrm>
          <a:prstGeom prst="rect">
            <a:avLst/>
          </a:prstGeom>
          <a:noFill/>
        </p:spPr>
        <p:txBody>
          <a:bodyPr wrap="none" lIns="0" rIns="0" tIns="0" bIns="0" anchor="t">
            <a:noAutofit/>
          </a:bodyPr>
          <a:lstStyle/>
          <a:p>
            <a:pPr algn="l">
              <a:lnSpc>
                <a:spcPts val="2500"/>
              </a:lnSpc>
            </a:pPr>
            <a:r>
              <a:rPr sz="2000" b="1" spc="-50">
                <a:solidFill>
                  <a:srgbClr val="0A0B0C"/>
                </a:solidFill>
                <a:latin typeface="Outfit"/>
              </a:rPr>
              <a:t>Ask first</a:t>
            </a:r>
          </a:p>
        </p:txBody>
      </p:sp>
      <p:sp>
        <p:nvSpPr>
          <p:cNvPr id="18" name="TextBox 17"/>
          <p:cNvSpPr txBox="1"/>
          <p:nvPr/>
        </p:nvSpPr>
        <p:spPr>
          <a:xfrm>
            <a:off x="4724400" y="3543300"/>
            <a:ext cx="1473200" cy="917575"/>
          </a:xfrm>
          <a:prstGeom prst="rect">
            <a:avLst/>
          </a:prstGeom>
          <a:noFill/>
        </p:spPr>
        <p:txBody>
          <a:bodyPr wrap="square" lIns="0" rIns="0" tIns="0" bIns="0" anchor="t">
            <a:noAutofit/>
          </a:bodyPr>
          <a:lstStyle/>
          <a:p>
            <a:pPr algn="l">
              <a:lnSpc>
                <a:spcPts val="1700"/>
              </a:lnSpc>
            </a:pPr>
            <a:r>
              <a:rPr sz="1300" b="0">
                <a:solidFill>
                  <a:srgbClr val="0A0B0C"/>
                </a:solidFill>
                <a:latin typeface="Outfit"/>
              </a:rPr>
              <a:t>It acts, and asks before each send, pay, delete or change.</a:t>
            </a:r>
          </a:p>
        </p:txBody>
      </p:sp>
      <p:sp>
        <p:nvSpPr>
          <p:cNvPr id="19" name="Rectangle 18"/>
          <p:cNvSpPr/>
          <p:nvPr/>
        </p:nvSpPr>
        <p:spPr>
          <a:xfrm>
            <a:off x="6527800" y="2463800"/>
            <a:ext cx="1778000" cy="3048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a:off x="6477000" y="2413000"/>
            <a:ext cx="1778000" cy="304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1" name="Level 4" descr="Level 4"/>
          <p:cNvPicPr>
            <a:picLocks noChangeAspect="1"/>
          </p:cNvPicPr>
          <p:nvPr/>
        </p:nvPicPr>
        <p:blipFill>
          <a:blip r:embed="rId6"/>
          <a:stretch>
            <a:fillRect/>
          </a:stretch>
        </p:blipFill>
        <p:spPr>
          <a:xfrm>
            <a:off x="6629400" y="2552700"/>
            <a:ext cx="586780" cy="177800"/>
          </a:xfrm>
          <a:prstGeom prst="rect">
            <a:avLst/>
          </a:prstGeom>
        </p:spPr>
      </p:pic>
      <p:sp>
        <p:nvSpPr>
          <p:cNvPr id="22" name="TextBox 21"/>
          <p:cNvSpPr txBox="1"/>
          <p:nvPr/>
        </p:nvSpPr>
        <p:spPr>
          <a:xfrm>
            <a:off x="6629400" y="2781300"/>
            <a:ext cx="727400" cy="396875"/>
          </a:xfrm>
          <a:prstGeom prst="rect">
            <a:avLst/>
          </a:prstGeom>
          <a:noFill/>
        </p:spPr>
        <p:txBody>
          <a:bodyPr wrap="none" lIns="0" rIns="0" tIns="0" bIns="0" anchor="t">
            <a:noAutofit/>
          </a:bodyPr>
          <a:lstStyle/>
          <a:p>
            <a:pPr algn="l">
              <a:lnSpc>
                <a:spcPts val="2500"/>
              </a:lnSpc>
            </a:pPr>
            <a:r>
              <a:rPr sz="2000" b="1" spc="-50">
                <a:solidFill>
                  <a:srgbClr val="0A0B0C"/>
                </a:solidFill>
                <a:latin typeface="Outfit"/>
              </a:rPr>
              <a:t>Alone</a:t>
            </a:r>
          </a:p>
        </p:txBody>
      </p:sp>
      <p:sp>
        <p:nvSpPr>
          <p:cNvPr id="23" name="TextBox 22"/>
          <p:cNvSpPr txBox="1"/>
          <p:nvPr/>
        </p:nvSpPr>
        <p:spPr>
          <a:xfrm>
            <a:off x="6629400" y="3162300"/>
            <a:ext cx="1473200" cy="701675"/>
          </a:xfrm>
          <a:prstGeom prst="rect">
            <a:avLst/>
          </a:prstGeom>
          <a:noFill/>
        </p:spPr>
        <p:txBody>
          <a:bodyPr wrap="square" lIns="0" rIns="0" tIns="0" bIns="0" anchor="t">
            <a:noAutofit/>
          </a:bodyPr>
          <a:lstStyle/>
          <a:p>
            <a:pPr algn="l">
              <a:lnSpc>
                <a:spcPts val="1700"/>
              </a:lnSpc>
            </a:pPr>
            <a:r>
              <a:rPr sz="1300" b="0">
                <a:solidFill>
                  <a:srgbClr val="0A0B0C"/>
                </a:solidFill>
                <a:latin typeface="Outfit"/>
              </a:rPr>
              <a:t>It acts inside fixed limits. You review after.</a:t>
            </a:r>
          </a:p>
        </p:txBody>
      </p:sp>
      <p:pic>
        <p:nvPicPr>
          <p:cNvPr id="24" name="The pixel: a plain orange square" descr="The pixel: a plain orange square"/>
          <p:cNvPicPr>
            <a:picLocks noChangeAspect="1"/>
          </p:cNvPicPr>
          <p:nvPr/>
        </p:nvPicPr>
        <p:blipFill>
          <a:blip r:embed="rId7"/>
          <a:stretch>
            <a:fillRect/>
          </a:stretch>
        </p:blipFill>
        <p:spPr>
          <a:xfrm>
            <a:off x="1365250" y="2984500"/>
            <a:ext cx="571500" cy="571500"/>
          </a:xfrm>
          <a:prstGeom prst="rect">
            <a:avLst/>
          </a:prstGeom>
        </p:spPr>
      </p:pic>
      <p:sp>
        <p:nvSpPr>
          <p:cNvPr id="25" name="Rectangle 24"/>
          <p:cNvSpPr/>
          <p:nvPr/>
        </p:nvSpPr>
        <p:spPr>
          <a:xfrm>
            <a:off x="8559800" y="1892300"/>
            <a:ext cx="2921000" cy="36195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ectangle 25"/>
          <p:cNvSpPr/>
          <p:nvPr/>
        </p:nvSpPr>
        <p:spPr>
          <a:xfrm>
            <a:off x="8509000" y="1841500"/>
            <a:ext cx="2921000" cy="3619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7" name="Five checks" descr="Five checks"/>
          <p:cNvPicPr>
            <a:picLocks noChangeAspect="1"/>
          </p:cNvPicPr>
          <p:nvPr/>
        </p:nvPicPr>
        <p:blipFill>
          <a:blip r:embed="rId8"/>
          <a:stretch>
            <a:fillRect/>
          </a:stretch>
        </p:blipFill>
        <p:spPr>
          <a:xfrm>
            <a:off x="8686800" y="1981200"/>
            <a:ext cx="922040" cy="177800"/>
          </a:xfrm>
          <a:prstGeom prst="rect">
            <a:avLst/>
          </a:prstGeom>
        </p:spPr>
      </p:pic>
      <p:sp>
        <p:nvSpPr>
          <p:cNvPr id="28" name="TextBox 27"/>
          <p:cNvSpPr txBox="1"/>
          <p:nvPr/>
        </p:nvSpPr>
        <p:spPr>
          <a:xfrm>
            <a:off x="8686800" y="2247900"/>
            <a:ext cx="2565400" cy="301625"/>
          </a:xfrm>
          <a:prstGeom prst="rect">
            <a:avLst/>
          </a:prstGeom>
          <a:noFill/>
        </p:spPr>
        <p:txBody>
          <a:bodyPr wrap="square" lIns="0" rIns="0" tIns="0" bIns="0" anchor="t">
            <a:noAutofit/>
          </a:bodyPr>
          <a:lstStyle/>
          <a:p>
            <a:pPr algn="l">
              <a:lnSpc>
                <a:spcPts val="1900"/>
              </a:lnSpc>
            </a:pPr>
            <a:r>
              <a:rPr sz="1500" b="1">
                <a:solidFill>
                  <a:srgbClr val="0A0B0C"/>
                </a:solidFill>
                <a:latin typeface="Outfit"/>
              </a:rPr>
              <a:t>1 The job</a:t>
            </a:r>
          </a:p>
        </p:txBody>
      </p:sp>
      <p:sp>
        <p:nvSpPr>
          <p:cNvPr id="29" name="TextBox 28"/>
          <p:cNvSpPr txBox="1"/>
          <p:nvPr/>
        </p:nvSpPr>
        <p:spPr>
          <a:xfrm>
            <a:off x="8686800" y="2501900"/>
            <a:ext cx="2565400" cy="238125"/>
          </a:xfrm>
          <a:prstGeom prst="rect">
            <a:avLst/>
          </a:prstGeom>
          <a:noFill/>
        </p:spPr>
        <p:txBody>
          <a:bodyPr wrap="square" lIns="0" rIns="0" tIns="0" bIns="0" anchor="t">
            <a:noAutofit/>
          </a:bodyPr>
          <a:lstStyle/>
          <a:p>
            <a:pPr algn="l">
              <a:lnSpc>
                <a:spcPts val="1500"/>
              </a:lnSpc>
            </a:pPr>
            <a:r>
              <a:rPr sz="1200" b="0">
                <a:solidFill>
                  <a:srgbClr val="0A0B0C"/>
                </a:solidFill>
                <a:latin typeface="Outfit"/>
              </a:rPr>
              <a:t>Did it do what the brief asked?</a:t>
            </a:r>
          </a:p>
        </p:txBody>
      </p:sp>
      <p:sp>
        <p:nvSpPr>
          <p:cNvPr id="30" name="TextBox 29"/>
          <p:cNvSpPr txBox="1"/>
          <p:nvPr/>
        </p:nvSpPr>
        <p:spPr>
          <a:xfrm>
            <a:off x="8686800" y="2819400"/>
            <a:ext cx="2565400" cy="301625"/>
          </a:xfrm>
          <a:prstGeom prst="rect">
            <a:avLst/>
          </a:prstGeom>
          <a:noFill/>
        </p:spPr>
        <p:txBody>
          <a:bodyPr wrap="square" lIns="0" rIns="0" tIns="0" bIns="0" anchor="t">
            <a:noAutofit/>
          </a:bodyPr>
          <a:lstStyle/>
          <a:p>
            <a:pPr algn="l">
              <a:lnSpc>
                <a:spcPts val="1900"/>
              </a:lnSpc>
            </a:pPr>
            <a:r>
              <a:rPr sz="1500" b="1">
                <a:solidFill>
                  <a:srgbClr val="0A0B0C"/>
                </a:solidFill>
                <a:latin typeface="Outfit"/>
              </a:rPr>
              <a:t>2 The facts</a:t>
            </a:r>
          </a:p>
        </p:txBody>
      </p:sp>
      <p:sp>
        <p:nvSpPr>
          <p:cNvPr id="31" name="TextBox 30"/>
          <p:cNvSpPr txBox="1"/>
          <p:nvPr/>
        </p:nvSpPr>
        <p:spPr>
          <a:xfrm>
            <a:off x="8686800" y="3073400"/>
            <a:ext cx="2565400" cy="428625"/>
          </a:xfrm>
          <a:prstGeom prst="rect">
            <a:avLst/>
          </a:prstGeom>
          <a:noFill/>
        </p:spPr>
        <p:txBody>
          <a:bodyPr wrap="square" lIns="0" rIns="0" tIns="0" bIns="0" anchor="t">
            <a:noAutofit/>
          </a:bodyPr>
          <a:lstStyle/>
          <a:p>
            <a:pPr algn="l">
              <a:lnSpc>
                <a:spcPts val="1500"/>
              </a:lnSpc>
            </a:pPr>
            <a:r>
              <a:rPr sz="1200" b="0">
                <a:solidFill>
                  <a:srgbClr val="0A0B0C"/>
                </a:solidFill>
                <a:latin typeface="Outfit"/>
              </a:rPr>
              <a:t>Is every name, number, date and quote real?</a:t>
            </a:r>
          </a:p>
        </p:txBody>
      </p:sp>
      <p:sp>
        <p:nvSpPr>
          <p:cNvPr id="32" name="TextBox 31"/>
          <p:cNvSpPr txBox="1"/>
          <p:nvPr/>
        </p:nvSpPr>
        <p:spPr>
          <a:xfrm>
            <a:off x="8686800" y="3581400"/>
            <a:ext cx="2565400" cy="301625"/>
          </a:xfrm>
          <a:prstGeom prst="rect">
            <a:avLst/>
          </a:prstGeom>
          <a:noFill/>
        </p:spPr>
        <p:txBody>
          <a:bodyPr wrap="square" lIns="0" rIns="0" tIns="0" bIns="0" anchor="t">
            <a:noAutofit/>
          </a:bodyPr>
          <a:lstStyle/>
          <a:p>
            <a:pPr algn="l">
              <a:lnSpc>
                <a:spcPts val="1900"/>
              </a:lnSpc>
            </a:pPr>
            <a:r>
              <a:rPr sz="1500" b="1">
                <a:solidFill>
                  <a:srgbClr val="0A0B0C"/>
                </a:solidFill>
                <a:latin typeface="Outfit"/>
              </a:rPr>
              <a:t>3 The steps</a:t>
            </a:r>
          </a:p>
        </p:txBody>
      </p:sp>
      <p:sp>
        <p:nvSpPr>
          <p:cNvPr id="33" name="TextBox 32"/>
          <p:cNvSpPr txBox="1"/>
          <p:nvPr/>
        </p:nvSpPr>
        <p:spPr>
          <a:xfrm>
            <a:off x="8686800" y="3835400"/>
            <a:ext cx="2565400" cy="238125"/>
          </a:xfrm>
          <a:prstGeom prst="rect">
            <a:avLst/>
          </a:prstGeom>
          <a:noFill/>
        </p:spPr>
        <p:txBody>
          <a:bodyPr wrap="square" lIns="0" rIns="0" tIns="0" bIns="0" anchor="t">
            <a:noAutofit/>
          </a:bodyPr>
          <a:lstStyle/>
          <a:p>
            <a:pPr algn="l">
              <a:lnSpc>
                <a:spcPts val="1500"/>
              </a:lnSpc>
            </a:pPr>
            <a:r>
              <a:rPr sz="1200" b="0">
                <a:solidFill>
                  <a:srgbClr val="0A0B0C"/>
                </a:solidFill>
                <a:latin typeface="Outfit"/>
              </a:rPr>
              <a:t>How did it get there?</a:t>
            </a:r>
          </a:p>
        </p:txBody>
      </p:sp>
      <p:sp>
        <p:nvSpPr>
          <p:cNvPr id="34" name="TextBox 33"/>
          <p:cNvSpPr txBox="1"/>
          <p:nvPr/>
        </p:nvSpPr>
        <p:spPr>
          <a:xfrm>
            <a:off x="8686800" y="4152900"/>
            <a:ext cx="2565400" cy="301625"/>
          </a:xfrm>
          <a:prstGeom prst="rect">
            <a:avLst/>
          </a:prstGeom>
          <a:noFill/>
        </p:spPr>
        <p:txBody>
          <a:bodyPr wrap="square" lIns="0" rIns="0" tIns="0" bIns="0" anchor="t">
            <a:noAutofit/>
          </a:bodyPr>
          <a:lstStyle/>
          <a:p>
            <a:pPr algn="l">
              <a:lnSpc>
                <a:spcPts val="1900"/>
              </a:lnSpc>
            </a:pPr>
            <a:r>
              <a:rPr sz="1500" b="1">
                <a:solidFill>
                  <a:srgbClr val="0A0B0C"/>
                </a:solidFill>
                <a:latin typeface="Outfit"/>
              </a:rPr>
              <a:t>4 The changes</a:t>
            </a:r>
          </a:p>
        </p:txBody>
      </p:sp>
      <p:sp>
        <p:nvSpPr>
          <p:cNvPr id="35" name="TextBox 34"/>
          <p:cNvSpPr txBox="1"/>
          <p:nvPr/>
        </p:nvSpPr>
        <p:spPr>
          <a:xfrm>
            <a:off x="8686800" y="4406900"/>
            <a:ext cx="2565400" cy="238125"/>
          </a:xfrm>
          <a:prstGeom prst="rect">
            <a:avLst/>
          </a:prstGeom>
          <a:noFill/>
        </p:spPr>
        <p:txBody>
          <a:bodyPr wrap="square" lIns="0" rIns="0" tIns="0" bIns="0" anchor="t">
            <a:noAutofit/>
          </a:bodyPr>
          <a:lstStyle/>
          <a:p>
            <a:pPr algn="l">
              <a:lnSpc>
                <a:spcPts val="1500"/>
              </a:lnSpc>
            </a:pPr>
            <a:r>
              <a:rPr sz="1200" b="0">
                <a:solidFill>
                  <a:srgbClr val="0A0B0C"/>
                </a:solidFill>
                <a:latin typeface="Outfit"/>
              </a:rPr>
              <a:t>What is different now?</a:t>
            </a:r>
          </a:p>
        </p:txBody>
      </p:sp>
      <p:sp>
        <p:nvSpPr>
          <p:cNvPr id="36" name="TextBox 35"/>
          <p:cNvSpPr txBox="1"/>
          <p:nvPr/>
        </p:nvSpPr>
        <p:spPr>
          <a:xfrm>
            <a:off x="8686800" y="4724400"/>
            <a:ext cx="2565400" cy="301625"/>
          </a:xfrm>
          <a:prstGeom prst="rect">
            <a:avLst/>
          </a:prstGeom>
          <a:noFill/>
        </p:spPr>
        <p:txBody>
          <a:bodyPr wrap="square" lIns="0" rIns="0" tIns="0" bIns="0" anchor="t">
            <a:noAutofit/>
          </a:bodyPr>
          <a:lstStyle/>
          <a:p>
            <a:pPr algn="l">
              <a:lnSpc>
                <a:spcPts val="1900"/>
              </a:lnSpc>
            </a:pPr>
            <a:r>
              <a:rPr sz="1500" b="1">
                <a:solidFill>
                  <a:srgbClr val="0A0B0C"/>
                </a:solidFill>
                <a:latin typeface="Outfit"/>
              </a:rPr>
              <a:t>5 The sign-off</a:t>
            </a:r>
          </a:p>
        </p:txBody>
      </p:sp>
      <p:sp>
        <p:nvSpPr>
          <p:cNvPr id="37" name="TextBox 36"/>
          <p:cNvSpPr txBox="1"/>
          <p:nvPr/>
        </p:nvSpPr>
        <p:spPr>
          <a:xfrm>
            <a:off x="8686800" y="4978400"/>
            <a:ext cx="2565400" cy="238125"/>
          </a:xfrm>
          <a:prstGeom prst="rect">
            <a:avLst/>
          </a:prstGeom>
          <a:noFill/>
        </p:spPr>
        <p:txBody>
          <a:bodyPr wrap="square" lIns="0" rIns="0" tIns="0" bIns="0" anchor="t">
            <a:noAutofit/>
          </a:bodyPr>
          <a:lstStyle/>
          <a:p>
            <a:pPr algn="l">
              <a:lnSpc>
                <a:spcPts val="1500"/>
              </a:lnSpc>
            </a:pPr>
            <a:r>
              <a:rPr sz="1200" b="0">
                <a:solidFill>
                  <a:srgbClr val="0A0B0C"/>
                </a:solidFill>
                <a:latin typeface="Outfit"/>
              </a:rPr>
              <a:t>Would you put your name to it?</a:t>
            </a:r>
          </a:p>
        </p:txBody>
      </p:sp>
      <p:sp>
        <p:nvSpPr>
          <p:cNvPr id="38" name="TextBox 37"/>
          <p:cNvSpPr txBox="1"/>
          <p:nvPr/>
        </p:nvSpPr>
        <p:spPr>
          <a:xfrm>
            <a:off x="762000" y="5613400"/>
            <a:ext cx="10668000" cy="396875"/>
          </a:xfrm>
          <a:prstGeom prst="rect">
            <a:avLst/>
          </a:prstGeom>
          <a:noFill/>
        </p:spPr>
        <p:txBody>
          <a:bodyPr wrap="square" lIns="0" rIns="0" tIns="0" bIns="0" anchor="t">
            <a:noAutofit/>
          </a:bodyPr>
          <a:lstStyle/>
          <a:p>
            <a:pPr algn="l">
              <a:lnSpc>
                <a:spcPts val="2500"/>
              </a:lnSpc>
            </a:pPr>
            <a:r>
              <a:rPr sz="2000" b="1">
                <a:solidFill>
                  <a:srgbClr val="0A0B0C"/>
                </a:solidFill>
                <a:latin typeface="Outfit"/>
              </a:rPr>
              <a:t>Up one level after five clean runs. Down at once after a surprise.</a:t>
            </a:r>
          </a:p>
        </p:txBody>
      </p:sp>
      <p:sp>
        <p:nvSpPr>
          <p:cNvPr id="39" name="TextBox 38"/>
          <p:cNvSpPr txBox="1"/>
          <p:nvPr/>
        </p:nvSpPr>
        <p:spPr>
          <a:xfrm>
            <a:off x="762000" y="5981700"/>
            <a:ext cx="9525000" cy="317500"/>
          </a:xfrm>
          <a:prstGeom prst="rect">
            <a:avLst/>
          </a:prstGeom>
          <a:noFill/>
        </p:spPr>
        <p:txBody>
          <a:bodyPr wrap="square" lIns="0" rIns="0" tIns="0" bIns="0" anchor="t">
            <a:noAutofit/>
          </a:bodyPr>
          <a:lstStyle/>
          <a:p>
            <a:pPr algn="l">
              <a:lnSpc>
                <a:spcPts val="2000"/>
              </a:lnSpc>
            </a:pPr>
            <a:r>
              <a:rPr sz="1500" b="0">
                <a:solidFill>
                  <a:srgbClr val="4B5057"/>
                </a:solidFill>
                <a:latin typeface="Outfit"/>
              </a:rPr>
              <a:t>A clean run: it passed all five checks, with nothing to fix.</a:t>
            </a:r>
          </a:p>
        </p:txBody>
      </p:sp>
      <p:pic>
        <p:nvPicPr>
          <p:cNvPr id="40" name="10 / 17" descr="10 / 17"/>
          <p:cNvPicPr>
            <a:picLocks noChangeAspect="1"/>
          </p:cNvPicPr>
          <p:nvPr/>
        </p:nvPicPr>
        <p:blipFill>
          <a:blip r:embed="rId9"/>
          <a:stretch>
            <a:fillRect/>
          </a:stretch>
        </p:blipFill>
        <p:spPr>
          <a:xfrm>
            <a:off x="10843220" y="6324600"/>
            <a:ext cx="586780" cy="1778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C21A"/>
        </a:solidFill>
        <a:effectLst/>
      </p:bgPr>
    </p:bg>
    <p:spTree>
      <p:nvGrpSpPr>
        <p:cNvPr id="1" name=""/>
        <p:cNvGrpSpPr/>
        <p:nvPr/>
      </p:nvGrpSpPr>
      <p:grpSpPr/>
      <p:sp>
        <p:nvSpPr>
          <p:cNvPr id="2" name="Rectangle 1"/>
          <p:cNvSpPr/>
          <p:nvPr/>
        </p:nvSpPr>
        <p:spPr>
          <a:xfrm>
            <a:off x="0" y="5270500"/>
            <a:ext cx="12192000" cy="1587500"/>
          </a:xfrm>
          <a:prstGeom prst="rect">
            <a:avLst/>
          </a:prstGeom>
          <a:solidFill>
            <a:srgbClr val="E5A9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Rule 1" descr="Rule 1"/>
          <p:cNvPicPr>
            <a:picLocks noChangeAspect="1"/>
          </p:cNvPicPr>
          <p:nvPr/>
        </p:nvPicPr>
        <p:blipFill>
          <a:blip r:embed="rId2"/>
          <a:stretch>
            <a:fillRect/>
          </a:stretch>
        </p:blipFill>
        <p:spPr>
          <a:xfrm>
            <a:off x="762000" y="609600"/>
            <a:ext cx="594420" cy="203200"/>
          </a:xfrm>
          <a:prstGeom prst="rect">
            <a:avLst/>
          </a:prstGeom>
        </p:spPr>
      </p:pic>
      <p:sp>
        <p:nvSpPr>
          <p:cNvPr id="4" name="TextBox 3"/>
          <p:cNvSpPr txBox="1"/>
          <p:nvPr/>
        </p:nvSpPr>
        <p:spPr>
          <a:xfrm>
            <a:off x="736600" y="952500"/>
            <a:ext cx="6988096" cy="1485900"/>
          </a:xfrm>
          <a:prstGeom prst="rect">
            <a:avLst/>
          </a:prstGeom>
          <a:noFill/>
        </p:spPr>
        <p:txBody>
          <a:bodyPr wrap="none" lIns="0" rIns="0" tIns="0" bIns="0" anchor="t">
            <a:noAutofit/>
          </a:bodyPr>
          <a:lstStyle/>
          <a:p>
            <a:pPr algn="l">
              <a:lnSpc>
                <a:spcPts val="5200"/>
              </a:lnSpc>
            </a:pPr>
            <a:r>
              <a:rPr sz="4600" b="1" spc="-115">
                <a:solidFill>
                  <a:srgbClr val="0A0B0C"/>
                </a:solidFill>
                <a:latin typeface="Outfit"/>
              </a:rPr>
              <a:t>"Ask first" is set in the tool,</a:t>
            </a:r>
            <a:br/>
            <a:r>
              <a:rPr sz="4600" b="1" spc="-115">
                <a:solidFill>
                  <a:srgbClr val="0A0B0C"/>
                </a:solidFill>
                <a:latin typeface="Outfit"/>
              </a:rPr>
              <a:t>not typed in the brief.</a:t>
            </a:r>
          </a:p>
        </p:txBody>
      </p:sp>
      <p:sp>
        <p:nvSpPr>
          <p:cNvPr id="5" name="TextBox 4"/>
          <p:cNvSpPr txBox="1"/>
          <p:nvPr/>
        </p:nvSpPr>
        <p:spPr>
          <a:xfrm>
            <a:off x="762000" y="2438400"/>
            <a:ext cx="10160000" cy="828675"/>
          </a:xfrm>
          <a:prstGeom prst="rect">
            <a:avLst/>
          </a:prstGeom>
          <a:noFill/>
        </p:spPr>
        <p:txBody>
          <a:bodyPr wrap="square" lIns="0" rIns="0" tIns="0" bIns="0" anchor="t">
            <a:noAutofit/>
          </a:bodyPr>
          <a:lstStyle/>
          <a:p>
            <a:pPr algn="l">
              <a:lnSpc>
                <a:spcPts val="2900"/>
              </a:lnSpc>
            </a:pPr>
            <a:r>
              <a:rPr sz="2300" b="0">
                <a:solidFill>
                  <a:srgbClr val="0A0B0C"/>
                </a:solidFill>
                <a:latin typeface="Outfit"/>
              </a:rPr>
              <a:t>A sentence in a brief is not a lock. Find the approval setting, set it to ask, and check nobody has switched it off.</a:t>
            </a:r>
          </a:p>
        </p:txBody>
      </p:sp>
      <p:sp>
        <p:nvSpPr>
          <p:cNvPr id="6" name="Rectangle 5"/>
          <p:cNvSpPr/>
          <p:nvPr/>
        </p:nvSpPr>
        <p:spPr>
          <a:xfrm>
            <a:off x="812800" y="3479800"/>
            <a:ext cx="3429000" cy="2159000"/>
          </a:xfrm>
          <a:prstGeom prst="rect">
            <a:avLst/>
          </a:prstGeom>
          <a:solidFill>
            <a:srgbClr val="BF92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762000" y="3429000"/>
            <a:ext cx="3429000" cy="2159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Claude, as of Oct 2026" descr="Claude, as of Oct 2026"/>
          <p:cNvPicPr>
            <a:picLocks noChangeAspect="1"/>
          </p:cNvPicPr>
          <p:nvPr/>
        </p:nvPicPr>
        <p:blipFill>
          <a:blip r:embed="rId3"/>
          <a:stretch>
            <a:fillRect/>
          </a:stretch>
        </p:blipFill>
        <p:spPr>
          <a:xfrm>
            <a:off x="952500" y="3594100"/>
            <a:ext cx="1844080" cy="177800"/>
          </a:xfrm>
          <a:prstGeom prst="rect">
            <a:avLst/>
          </a:prstGeom>
        </p:spPr>
      </p:pic>
      <p:sp>
        <p:nvSpPr>
          <p:cNvPr id="9" name="TextBox 8"/>
          <p:cNvSpPr txBox="1"/>
          <p:nvPr/>
        </p:nvSpPr>
        <p:spPr>
          <a:xfrm>
            <a:off x="952500" y="3848100"/>
            <a:ext cx="3048000" cy="1333500"/>
          </a:xfrm>
          <a:prstGeom prst="rect">
            <a:avLst/>
          </a:prstGeom>
          <a:noFill/>
        </p:spPr>
        <p:txBody>
          <a:bodyPr wrap="square" lIns="0" rIns="0" tIns="0" bIns="0" anchor="t">
            <a:noAutofit/>
          </a:bodyPr>
          <a:lstStyle/>
          <a:p>
            <a:pPr algn="l">
              <a:lnSpc>
                <a:spcPts val="2000"/>
              </a:lnSpc>
            </a:pPr>
            <a:r>
              <a:rPr sz="1500" b="0">
                <a:solidFill>
                  <a:srgbClr val="0A0B0C"/>
                </a:solidFill>
                <a:latin typeface="Outfit"/>
              </a:rPr>
              <a:t>"By default, Claude asks before taking an action" so leave it that way. Set connector tools to Needs approval, and choose Allow once until you trust it.</a:t>
            </a:r>
          </a:p>
        </p:txBody>
      </p:sp>
      <p:sp>
        <p:nvSpPr>
          <p:cNvPr id="10" name="Rectangle 9"/>
          <p:cNvSpPr/>
          <p:nvPr/>
        </p:nvSpPr>
        <p:spPr>
          <a:xfrm>
            <a:off x="4432300" y="3479800"/>
            <a:ext cx="3429000" cy="2159000"/>
          </a:xfrm>
          <a:prstGeom prst="rect">
            <a:avLst/>
          </a:prstGeom>
          <a:solidFill>
            <a:srgbClr val="BF92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4381500" y="3429000"/>
            <a:ext cx="3429000" cy="2159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ChatGPT Work, as of Oct 2026" descr="ChatGPT Work, as of Oct 2026"/>
          <p:cNvPicPr>
            <a:picLocks noChangeAspect="1"/>
          </p:cNvPicPr>
          <p:nvPr/>
        </p:nvPicPr>
        <p:blipFill>
          <a:blip r:embed="rId4"/>
          <a:stretch>
            <a:fillRect/>
          </a:stretch>
        </p:blipFill>
        <p:spPr>
          <a:xfrm>
            <a:off x="4572000" y="3594100"/>
            <a:ext cx="2347020" cy="177800"/>
          </a:xfrm>
          <a:prstGeom prst="rect">
            <a:avLst/>
          </a:prstGeom>
        </p:spPr>
      </p:pic>
      <p:sp>
        <p:nvSpPr>
          <p:cNvPr id="13" name="TextBox 12"/>
          <p:cNvSpPr txBox="1"/>
          <p:nvPr/>
        </p:nvSpPr>
        <p:spPr>
          <a:xfrm>
            <a:off x="4572000" y="3848100"/>
            <a:ext cx="3048000" cy="1079500"/>
          </a:xfrm>
          <a:prstGeom prst="rect">
            <a:avLst/>
          </a:prstGeom>
          <a:noFill/>
        </p:spPr>
        <p:txBody>
          <a:bodyPr wrap="square" lIns="0" rIns="0" tIns="0" bIns="0" anchor="t">
            <a:noAutofit/>
          </a:bodyPr>
          <a:lstStyle/>
          <a:p>
            <a:pPr algn="l">
              <a:lnSpc>
                <a:spcPts val="2000"/>
              </a:lnSpc>
            </a:pPr>
            <a:r>
              <a:rPr sz="1500" b="0">
                <a:solidFill>
                  <a:srgbClr val="0A0B0C"/>
                </a:solidFill>
                <a:latin typeface="Outfit"/>
              </a:rPr>
              <a:t>It pauses so you can "approve important actions" as it works. Set each app to Always ask while you learn, and never to Allow all actions.</a:t>
            </a:r>
          </a:p>
        </p:txBody>
      </p:sp>
      <p:sp>
        <p:nvSpPr>
          <p:cNvPr id="14" name="Rectangle 13"/>
          <p:cNvSpPr/>
          <p:nvPr/>
        </p:nvSpPr>
        <p:spPr>
          <a:xfrm>
            <a:off x="8051800" y="3479800"/>
            <a:ext cx="3429000" cy="2159000"/>
          </a:xfrm>
          <a:prstGeom prst="rect">
            <a:avLst/>
          </a:prstGeom>
          <a:solidFill>
            <a:srgbClr val="BF92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8001000" y="3429000"/>
            <a:ext cx="3429000" cy="2159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Gemini, as of Oct 2026" descr="Gemini, as of Oct 2026"/>
          <p:cNvPicPr>
            <a:picLocks noChangeAspect="1"/>
          </p:cNvPicPr>
          <p:nvPr/>
        </p:nvPicPr>
        <p:blipFill>
          <a:blip r:embed="rId5"/>
          <a:stretch>
            <a:fillRect/>
          </a:stretch>
        </p:blipFill>
        <p:spPr>
          <a:xfrm>
            <a:off x="8191500" y="3594100"/>
            <a:ext cx="1844080" cy="177800"/>
          </a:xfrm>
          <a:prstGeom prst="rect">
            <a:avLst/>
          </a:prstGeom>
        </p:spPr>
      </p:pic>
      <p:sp>
        <p:nvSpPr>
          <p:cNvPr id="17" name="TextBox 16"/>
          <p:cNvSpPr txBox="1"/>
          <p:nvPr/>
        </p:nvSpPr>
        <p:spPr>
          <a:xfrm>
            <a:off x="8191500" y="3848100"/>
            <a:ext cx="3048000" cy="1079500"/>
          </a:xfrm>
          <a:prstGeom prst="rect">
            <a:avLst/>
          </a:prstGeom>
          <a:noFill/>
        </p:spPr>
        <p:txBody>
          <a:bodyPr wrap="square" lIns="0" rIns="0" tIns="0" bIns="0" anchor="t">
            <a:noAutofit/>
          </a:bodyPr>
          <a:lstStyle/>
          <a:p>
            <a:pPr algn="l">
              <a:lnSpc>
                <a:spcPts val="2000"/>
              </a:lnSpc>
            </a:pPr>
            <a:r>
              <a:rPr sz="1500" b="0">
                <a:solidFill>
                  <a:srgbClr val="0A0B0C"/>
                </a:solidFill>
                <a:latin typeface="Outfit"/>
              </a:rPr>
              <a:t>Tasks stop for your sign-ins and confirm some actions. Write actions in connected apps always need your confirmation.</a:t>
            </a:r>
          </a:p>
        </p:txBody>
      </p:sp>
      <p:sp>
        <p:nvSpPr>
          <p:cNvPr id="18" name="TextBox 17"/>
          <p:cNvSpPr txBox="1"/>
          <p:nvPr/>
        </p:nvSpPr>
        <p:spPr>
          <a:xfrm>
            <a:off x="762000" y="6350000"/>
            <a:ext cx="9525000" cy="222250"/>
          </a:xfrm>
          <a:prstGeom prst="rect">
            <a:avLst/>
          </a:prstGeom>
          <a:noFill/>
        </p:spPr>
        <p:txBody>
          <a:bodyPr wrap="square" lIns="0" rIns="0" tIns="0" bIns="0" anchor="t">
            <a:noAutofit/>
          </a:bodyPr>
          <a:lstStyle/>
          <a:p>
            <a:pPr algn="l">
              <a:lnSpc>
                <a:spcPts val="1400"/>
              </a:lnSpc>
            </a:pPr>
            <a:r>
              <a:rPr sz="1100" b="0">
                <a:solidFill>
                  <a:srgbClr val="0A0B0C"/>
                </a:solidFill>
                <a:latin typeface="Outfit"/>
              </a:rPr>
              <a:t>Read on Anthropic's, OpenAI's and Google's own pages, 16 Oct 2026. Neosaipien is not affiliated with Anthropic, OpenAI or Google.</a:t>
            </a:r>
          </a:p>
        </p:txBody>
      </p:sp>
      <p:pic>
        <p:nvPicPr>
          <p:cNvPr id="19" name="11 / 17" descr="11 / 17"/>
          <p:cNvPicPr>
            <a:picLocks noChangeAspect="1"/>
          </p:cNvPicPr>
          <p:nvPr/>
        </p:nvPicPr>
        <p:blipFill>
          <a:blip r:embed="rId6"/>
          <a:stretch>
            <a:fillRect/>
          </a:stretch>
        </p:blipFill>
        <p:spPr>
          <a:xfrm>
            <a:off x="10843220" y="6324600"/>
            <a:ext cx="586780" cy="1778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What it can touch" descr="What it can touch"/>
          <p:cNvPicPr>
            <a:picLocks noChangeAspect="1"/>
          </p:cNvPicPr>
          <p:nvPr/>
        </p:nvPicPr>
        <p:blipFill>
          <a:blip r:embed="rId2"/>
          <a:stretch>
            <a:fillRect/>
          </a:stretch>
        </p:blipFill>
        <p:spPr>
          <a:xfrm>
            <a:off x="762000" y="609600"/>
            <a:ext cx="1684040" cy="203200"/>
          </a:xfrm>
          <a:prstGeom prst="rect">
            <a:avLst/>
          </a:prstGeom>
        </p:spPr>
      </p:pic>
      <p:sp>
        <p:nvSpPr>
          <p:cNvPr id="3" name="TextBox 2"/>
          <p:cNvSpPr txBox="1"/>
          <p:nvPr/>
        </p:nvSpPr>
        <p:spPr>
          <a:xfrm>
            <a:off x="736600" y="952500"/>
            <a:ext cx="5615496" cy="1257300"/>
          </a:xfrm>
          <a:prstGeom prst="rect">
            <a:avLst/>
          </a:prstGeom>
          <a:noFill/>
        </p:spPr>
        <p:txBody>
          <a:bodyPr wrap="none" lIns="0" rIns="0" tIns="0" bIns="0" anchor="t">
            <a:noAutofit/>
          </a:bodyPr>
          <a:lstStyle/>
          <a:p>
            <a:pPr algn="l">
              <a:lnSpc>
                <a:spcPts val="4400"/>
              </a:lnSpc>
            </a:pPr>
            <a:r>
              <a:rPr sz="3800" b="1" spc="-95">
                <a:solidFill>
                  <a:srgbClr val="0A0B0C"/>
                </a:solidFill>
                <a:latin typeface="Outfit"/>
              </a:rPr>
              <a:t>A connector is a signed-in</a:t>
            </a:r>
            <a:br/>
            <a:r>
              <a:rPr sz="3800" b="1" spc="-95">
                <a:solidFill>
                  <a:srgbClr val="0A0B0C"/>
                </a:solidFill>
                <a:latin typeface="Outfit"/>
              </a:rPr>
              <a:t>link to another app.</a:t>
            </a:r>
          </a:p>
        </p:txBody>
      </p:sp>
      <p:sp>
        <p:nvSpPr>
          <p:cNvPr id="4" name="TextBox 3"/>
          <p:cNvSpPr txBox="1"/>
          <p:nvPr/>
        </p:nvSpPr>
        <p:spPr>
          <a:xfrm>
            <a:off x="762000" y="2222500"/>
            <a:ext cx="6350000" cy="949325"/>
          </a:xfrm>
          <a:prstGeom prst="rect">
            <a:avLst/>
          </a:prstGeom>
          <a:noFill/>
        </p:spPr>
        <p:txBody>
          <a:bodyPr wrap="square" lIns="0" rIns="0" tIns="0" bIns="0" anchor="t">
            <a:noAutofit/>
          </a:bodyPr>
          <a:lstStyle/>
          <a:p>
            <a:pPr algn="l">
              <a:lnSpc>
                <a:spcPts val="2300"/>
              </a:lnSpc>
            </a:pPr>
            <a:r>
              <a:rPr sz="1800" b="0">
                <a:solidFill>
                  <a:srgbClr val="0A0B0C"/>
                </a:solidFill>
                <a:latin typeface="Outfit"/>
              </a:rPr>
              <a:t>Your files, your calendar, your email. It can only reach what your own account can reach, and only what the connector allows.</a:t>
            </a:r>
          </a:p>
        </p:txBody>
      </p:sp>
      <p:sp>
        <p:nvSpPr>
          <p:cNvPr id="5" name="Rectangle 4"/>
          <p:cNvSpPr/>
          <p:nvPr/>
        </p:nvSpPr>
        <p:spPr>
          <a:xfrm>
            <a:off x="7670800" y="2209800"/>
            <a:ext cx="3810000" cy="1651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ectangle 5"/>
          <p:cNvSpPr/>
          <p:nvPr/>
        </p:nvSpPr>
        <p:spPr>
          <a:xfrm>
            <a:off x="7620000" y="2159000"/>
            <a:ext cx="3810000" cy="1651000"/>
          </a:xfrm>
          <a:prstGeom prst="rect">
            <a:avLst/>
          </a:prstGeom>
          <a:solidFill>
            <a:srgbClr val="1F5F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MCP" descr="MCP"/>
          <p:cNvPicPr>
            <a:picLocks noChangeAspect="1"/>
          </p:cNvPicPr>
          <p:nvPr/>
        </p:nvPicPr>
        <p:blipFill>
          <a:blip r:embed="rId3"/>
          <a:stretch>
            <a:fillRect/>
          </a:stretch>
        </p:blipFill>
        <p:spPr>
          <a:xfrm>
            <a:off x="7810500" y="2311400"/>
            <a:ext cx="297259" cy="203200"/>
          </a:xfrm>
          <a:prstGeom prst="rect">
            <a:avLst/>
          </a:prstGeom>
        </p:spPr>
      </p:pic>
      <p:sp>
        <p:nvSpPr>
          <p:cNvPr id="8" name="TextBox 7"/>
          <p:cNvSpPr txBox="1"/>
          <p:nvPr/>
        </p:nvSpPr>
        <p:spPr>
          <a:xfrm>
            <a:off x="7810500" y="2565400"/>
            <a:ext cx="3429000" cy="542925"/>
          </a:xfrm>
          <a:prstGeom prst="rect">
            <a:avLst/>
          </a:prstGeom>
          <a:noFill/>
        </p:spPr>
        <p:txBody>
          <a:bodyPr wrap="square" lIns="0" rIns="0" tIns="0" bIns="0" anchor="t">
            <a:noAutofit/>
          </a:bodyPr>
          <a:lstStyle/>
          <a:p>
            <a:pPr algn="l">
              <a:lnSpc>
                <a:spcPts val="1900"/>
              </a:lnSpc>
            </a:pPr>
            <a:r>
              <a:rPr sz="1500" b="0">
                <a:solidFill>
                  <a:srgbClr val="FFFFFF"/>
                </a:solidFill>
                <a:latin typeface="Outfit"/>
              </a:rPr>
              <a:t>The shared standard those links use. Its own site says:</a:t>
            </a:r>
          </a:p>
        </p:txBody>
      </p:sp>
      <p:sp>
        <p:nvSpPr>
          <p:cNvPr id="9" name="TextBox 8"/>
          <p:cNvSpPr txBox="1"/>
          <p:nvPr/>
        </p:nvSpPr>
        <p:spPr>
          <a:xfrm>
            <a:off x="7810500" y="3111500"/>
            <a:ext cx="3429000" cy="542925"/>
          </a:xfrm>
          <a:prstGeom prst="rect">
            <a:avLst/>
          </a:prstGeom>
          <a:noFill/>
        </p:spPr>
        <p:txBody>
          <a:bodyPr wrap="square" lIns="0" rIns="0" tIns="0" bIns="0" anchor="t">
            <a:noAutofit/>
          </a:bodyPr>
          <a:lstStyle/>
          <a:p>
            <a:pPr algn="l">
              <a:lnSpc>
                <a:spcPts val="1900"/>
              </a:lnSpc>
            </a:pPr>
            <a:r>
              <a:rPr sz="1500" b="1">
                <a:solidFill>
                  <a:srgbClr val="FFFFFF"/>
                </a:solidFill>
                <a:latin typeface="Outfit"/>
              </a:rPr>
              <a:t>"Think of MCP like a USB-C port for AI applications"</a:t>
            </a:r>
          </a:p>
        </p:txBody>
      </p:sp>
      <p:sp>
        <p:nvSpPr>
          <p:cNvPr id="10" name="Rectangle 9"/>
          <p:cNvSpPr/>
          <p:nvPr/>
        </p:nvSpPr>
        <p:spPr>
          <a:xfrm>
            <a:off x="812800" y="4114800"/>
            <a:ext cx="3429000" cy="13462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762000" y="4064000"/>
            <a:ext cx="3429000" cy="1346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Claude calls it" descr="Claude calls it"/>
          <p:cNvPicPr>
            <a:picLocks noChangeAspect="1"/>
          </p:cNvPicPr>
          <p:nvPr/>
        </p:nvPicPr>
        <p:blipFill>
          <a:blip r:embed="rId4"/>
          <a:stretch>
            <a:fillRect/>
          </a:stretch>
        </p:blipFill>
        <p:spPr>
          <a:xfrm>
            <a:off x="952500" y="4203700"/>
            <a:ext cx="1257300" cy="177800"/>
          </a:xfrm>
          <a:prstGeom prst="rect">
            <a:avLst/>
          </a:prstGeom>
        </p:spPr>
      </p:pic>
      <p:sp>
        <p:nvSpPr>
          <p:cNvPr id="13" name="TextBox 12"/>
          <p:cNvSpPr txBox="1"/>
          <p:nvPr/>
        </p:nvSpPr>
        <p:spPr>
          <a:xfrm>
            <a:off x="952500" y="4445000"/>
            <a:ext cx="1148715" cy="349250"/>
          </a:xfrm>
          <a:prstGeom prst="rect">
            <a:avLst/>
          </a:prstGeom>
          <a:noFill/>
        </p:spPr>
        <p:txBody>
          <a:bodyPr wrap="none" lIns="0" rIns="0" tIns="0" bIns="0" anchor="t">
            <a:noAutofit/>
          </a:bodyPr>
          <a:lstStyle/>
          <a:p>
            <a:pPr algn="l">
              <a:lnSpc>
                <a:spcPts val="2200"/>
              </a:lnSpc>
            </a:pPr>
            <a:r>
              <a:rPr sz="1800" b="1" spc="-45">
                <a:solidFill>
                  <a:srgbClr val="0A0B0C"/>
                </a:solidFill>
                <a:latin typeface="Outfit"/>
              </a:rPr>
              <a:t>Connector</a:t>
            </a:r>
          </a:p>
        </p:txBody>
      </p:sp>
      <p:sp>
        <p:nvSpPr>
          <p:cNvPr id="14" name="TextBox 13"/>
          <p:cNvSpPr txBox="1"/>
          <p:nvPr/>
        </p:nvSpPr>
        <p:spPr>
          <a:xfrm>
            <a:off x="952500" y="4787900"/>
            <a:ext cx="3048000" cy="500062"/>
          </a:xfrm>
          <a:prstGeom prst="rect">
            <a:avLst/>
          </a:prstGeom>
          <a:noFill/>
        </p:spPr>
        <p:txBody>
          <a:bodyPr wrap="square" lIns="0" rIns="0" tIns="0" bIns="0" anchor="t">
            <a:noAutofit/>
          </a:bodyPr>
          <a:lstStyle/>
          <a:p>
            <a:pPr algn="l">
              <a:lnSpc>
                <a:spcPts val="1750"/>
              </a:lnSpc>
            </a:pPr>
            <a:r>
              <a:rPr sz="1350" b="0">
                <a:solidFill>
                  <a:srgbClr val="0A0B0C"/>
                </a:solidFill>
                <a:latin typeface="Outfit"/>
              </a:rPr>
              <a:t>Add it in Customize, Connectors. In a chat: + then Connectors.</a:t>
            </a:r>
          </a:p>
        </p:txBody>
      </p:sp>
      <p:sp>
        <p:nvSpPr>
          <p:cNvPr id="15" name="Rectangle 14"/>
          <p:cNvSpPr/>
          <p:nvPr/>
        </p:nvSpPr>
        <p:spPr>
          <a:xfrm>
            <a:off x="4432300" y="4114800"/>
            <a:ext cx="3429000" cy="13462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4381500" y="4064000"/>
            <a:ext cx="3429000" cy="1346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ChatGPT calls it" descr="ChatGPT calls it"/>
          <p:cNvPicPr>
            <a:picLocks noChangeAspect="1"/>
          </p:cNvPicPr>
          <p:nvPr/>
        </p:nvPicPr>
        <p:blipFill>
          <a:blip r:embed="rId5"/>
          <a:stretch>
            <a:fillRect/>
          </a:stretch>
        </p:blipFill>
        <p:spPr>
          <a:xfrm>
            <a:off x="4572000" y="4203700"/>
            <a:ext cx="1341140" cy="177800"/>
          </a:xfrm>
          <a:prstGeom prst="rect">
            <a:avLst/>
          </a:prstGeom>
        </p:spPr>
      </p:pic>
      <p:sp>
        <p:nvSpPr>
          <p:cNvPr id="18" name="TextBox 17"/>
          <p:cNvSpPr txBox="1"/>
          <p:nvPr/>
        </p:nvSpPr>
        <p:spPr>
          <a:xfrm>
            <a:off x="4572000" y="4445000"/>
            <a:ext cx="2038914" cy="349250"/>
          </a:xfrm>
          <a:prstGeom prst="rect">
            <a:avLst/>
          </a:prstGeom>
          <a:noFill/>
        </p:spPr>
        <p:txBody>
          <a:bodyPr wrap="none" lIns="0" rIns="0" tIns="0" bIns="0" anchor="t">
            <a:noAutofit/>
          </a:bodyPr>
          <a:lstStyle/>
          <a:p>
            <a:pPr algn="l">
              <a:lnSpc>
                <a:spcPts val="2200"/>
              </a:lnSpc>
            </a:pPr>
            <a:r>
              <a:rPr sz="1800" b="1" spc="-45">
                <a:solidFill>
                  <a:srgbClr val="0A0B0C"/>
                </a:solidFill>
                <a:latin typeface="Outfit"/>
              </a:rPr>
              <a:t>App, inside a plugin</a:t>
            </a:r>
          </a:p>
        </p:txBody>
      </p:sp>
      <p:sp>
        <p:nvSpPr>
          <p:cNvPr id="19" name="TextBox 18"/>
          <p:cNvSpPr txBox="1"/>
          <p:nvPr/>
        </p:nvSpPr>
        <p:spPr>
          <a:xfrm>
            <a:off x="4572000" y="4787900"/>
            <a:ext cx="3048000" cy="500062"/>
          </a:xfrm>
          <a:prstGeom prst="rect">
            <a:avLst/>
          </a:prstGeom>
          <a:noFill/>
        </p:spPr>
        <p:txBody>
          <a:bodyPr wrap="square" lIns="0" rIns="0" tIns="0" bIns="0" anchor="t">
            <a:noAutofit/>
          </a:bodyPr>
          <a:lstStyle/>
          <a:p>
            <a:pPr algn="l">
              <a:lnSpc>
                <a:spcPts val="1750"/>
              </a:lnSpc>
            </a:pPr>
            <a:r>
              <a:rPr sz="1350" b="0">
                <a:solidFill>
                  <a:srgbClr val="0A0B0C"/>
                </a:solidFill>
                <a:latin typeface="Outfit"/>
              </a:rPr>
              <a:t>Add it in Settings, Plugins. In a chat: type @ or +.</a:t>
            </a:r>
          </a:p>
        </p:txBody>
      </p:sp>
      <p:sp>
        <p:nvSpPr>
          <p:cNvPr id="20" name="Rectangle 19"/>
          <p:cNvSpPr/>
          <p:nvPr/>
        </p:nvSpPr>
        <p:spPr>
          <a:xfrm>
            <a:off x="8051800" y="4114800"/>
            <a:ext cx="3429000" cy="13462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ectangle 20"/>
          <p:cNvSpPr/>
          <p:nvPr/>
        </p:nvSpPr>
        <p:spPr>
          <a:xfrm>
            <a:off x="8001000" y="4064000"/>
            <a:ext cx="3429000" cy="13462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Gemini calls it" descr="Gemini calls it"/>
          <p:cNvPicPr>
            <a:picLocks noChangeAspect="1"/>
          </p:cNvPicPr>
          <p:nvPr/>
        </p:nvPicPr>
        <p:blipFill>
          <a:blip r:embed="rId6"/>
          <a:stretch>
            <a:fillRect/>
          </a:stretch>
        </p:blipFill>
        <p:spPr>
          <a:xfrm>
            <a:off x="8191500" y="4203700"/>
            <a:ext cx="1257300" cy="177800"/>
          </a:xfrm>
          <a:prstGeom prst="rect">
            <a:avLst/>
          </a:prstGeom>
        </p:spPr>
      </p:pic>
      <p:sp>
        <p:nvSpPr>
          <p:cNvPr id="23" name="TextBox 22"/>
          <p:cNvSpPr txBox="1"/>
          <p:nvPr/>
        </p:nvSpPr>
        <p:spPr>
          <a:xfrm>
            <a:off x="8191500" y="4445000"/>
            <a:ext cx="1623790" cy="349250"/>
          </a:xfrm>
          <a:prstGeom prst="rect">
            <a:avLst/>
          </a:prstGeom>
          <a:noFill/>
        </p:spPr>
        <p:txBody>
          <a:bodyPr wrap="none" lIns="0" rIns="0" tIns="0" bIns="0" anchor="t">
            <a:noAutofit/>
          </a:bodyPr>
          <a:lstStyle/>
          <a:p>
            <a:pPr algn="l">
              <a:lnSpc>
                <a:spcPts val="2200"/>
              </a:lnSpc>
            </a:pPr>
            <a:r>
              <a:rPr sz="1800" b="1" spc="-45">
                <a:solidFill>
                  <a:srgbClr val="0A0B0C"/>
                </a:solidFill>
                <a:latin typeface="Outfit"/>
              </a:rPr>
              <a:t>Connected app</a:t>
            </a:r>
          </a:p>
        </p:txBody>
      </p:sp>
      <p:sp>
        <p:nvSpPr>
          <p:cNvPr id="24" name="TextBox 23"/>
          <p:cNvSpPr txBox="1"/>
          <p:nvPr/>
        </p:nvSpPr>
        <p:spPr>
          <a:xfrm>
            <a:off x="8191500" y="4787900"/>
            <a:ext cx="3048000" cy="500062"/>
          </a:xfrm>
          <a:prstGeom prst="rect">
            <a:avLst/>
          </a:prstGeom>
          <a:noFill/>
        </p:spPr>
        <p:txBody>
          <a:bodyPr wrap="square" lIns="0" rIns="0" tIns="0" bIns="0" anchor="t">
            <a:noAutofit/>
          </a:bodyPr>
          <a:lstStyle/>
          <a:p>
            <a:pPr algn="l">
              <a:lnSpc>
                <a:spcPts val="1750"/>
              </a:lnSpc>
            </a:pPr>
            <a:r>
              <a:rPr sz="1350" b="0">
                <a:solidFill>
                  <a:srgbClr val="0A0B0C"/>
                </a:solidFill>
                <a:latin typeface="Outfit"/>
              </a:rPr>
              <a:t>Add it in Customize. In a chat: mention it with @.</a:t>
            </a:r>
          </a:p>
        </p:txBody>
      </p:sp>
      <p:sp>
        <p:nvSpPr>
          <p:cNvPr id="25" name="TextBox 24"/>
          <p:cNvSpPr txBox="1"/>
          <p:nvPr/>
        </p:nvSpPr>
        <p:spPr>
          <a:xfrm>
            <a:off x="762000" y="5651500"/>
            <a:ext cx="10668000" cy="365125"/>
          </a:xfrm>
          <a:prstGeom prst="rect">
            <a:avLst/>
          </a:prstGeom>
          <a:noFill/>
        </p:spPr>
        <p:txBody>
          <a:bodyPr wrap="square" lIns="0" rIns="0" tIns="0" bIns="0" anchor="t">
            <a:noAutofit/>
          </a:bodyPr>
          <a:lstStyle/>
          <a:p>
            <a:pPr algn="l">
              <a:lnSpc>
                <a:spcPts val="2300"/>
              </a:lnSpc>
            </a:pPr>
            <a:r>
              <a:rPr sz="1800" b="1">
                <a:solidFill>
                  <a:srgbClr val="0A0B0C"/>
                </a:solidFill>
                <a:latin typeface="Outfit"/>
              </a:rPr>
              <a:t>Switch on only what the task needs. Start on ask or read-only.</a:t>
            </a:r>
          </a:p>
        </p:txBody>
      </p:sp>
      <p:sp>
        <p:nvSpPr>
          <p:cNvPr id="26" name="TextBox 25"/>
          <p:cNvSpPr txBox="1"/>
          <p:nvPr/>
        </p:nvSpPr>
        <p:spPr>
          <a:xfrm>
            <a:off x="762000" y="6324600"/>
            <a:ext cx="9525000" cy="222250"/>
          </a:xfrm>
          <a:prstGeom prst="rect">
            <a:avLst/>
          </a:prstGeom>
          <a:noFill/>
        </p:spPr>
        <p:txBody>
          <a:bodyPr wrap="square" lIns="0" rIns="0" tIns="0" bIns="0" anchor="t">
            <a:noAutofit/>
          </a:bodyPr>
          <a:lstStyle/>
          <a:p>
            <a:pPr algn="l">
              <a:lnSpc>
                <a:spcPts val="1400"/>
              </a:lnSpc>
            </a:pPr>
            <a:r>
              <a:rPr sz="1100" b="0">
                <a:solidFill>
                  <a:srgbClr val="4B5057"/>
                </a:solidFill>
                <a:latin typeface="Outfit"/>
              </a:rPr>
              <a:t>modelcontextprotocol.io and each vendor's own pages, read 16 Oct 2026. Neosaipien is not affiliated with Anthropic, OpenAI or Google.</a:t>
            </a:r>
          </a:p>
        </p:txBody>
      </p:sp>
      <p:pic>
        <p:nvPicPr>
          <p:cNvPr id="27" name="12 / 17" descr="12 / 17"/>
          <p:cNvPicPr>
            <a:picLocks noChangeAspect="1"/>
          </p:cNvPicPr>
          <p:nvPr/>
        </p:nvPicPr>
        <p:blipFill>
          <a:blip r:embed="rId7"/>
          <a:stretch>
            <a:fillRect/>
          </a:stretch>
        </p:blipFill>
        <p:spPr>
          <a:xfrm>
            <a:off x="10843220" y="6324600"/>
            <a:ext cx="586780" cy="1778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F5FE0"/>
        </a:solidFill>
        <a:effectLst/>
      </p:bgPr>
    </p:bg>
    <p:spTree>
      <p:nvGrpSpPr>
        <p:cNvPr id="1" name=""/>
        <p:cNvGrpSpPr/>
        <p:nvPr/>
      </p:nvGrpSpPr>
      <p:grpSpPr/>
      <p:pic>
        <p:nvPicPr>
          <p:cNvPr id="2" name="Rule 2" descr="Rule 2"/>
          <p:cNvPicPr>
            <a:picLocks noChangeAspect="1"/>
          </p:cNvPicPr>
          <p:nvPr/>
        </p:nvPicPr>
        <p:blipFill>
          <a:blip r:embed="rId2"/>
          <a:stretch>
            <a:fillRect/>
          </a:stretch>
        </p:blipFill>
        <p:spPr>
          <a:xfrm>
            <a:off x="762000" y="609600"/>
            <a:ext cx="594420" cy="203200"/>
          </a:xfrm>
          <a:prstGeom prst="rect">
            <a:avLst/>
          </a:prstGeom>
        </p:spPr>
      </p:pic>
      <p:pic>
        <p:nvPicPr>
          <p:cNvPr id="3" name="Outside words, no power" descr="Outside words, no power"/>
          <p:cNvPicPr>
            <a:picLocks noChangeAspect="1"/>
          </p:cNvPicPr>
          <p:nvPr/>
        </p:nvPicPr>
        <p:blipFill>
          <a:blip r:embed="rId3"/>
          <a:stretch>
            <a:fillRect/>
          </a:stretch>
        </p:blipFill>
        <p:spPr>
          <a:xfrm>
            <a:off x="711200" y="952500"/>
            <a:ext cx="6400800" cy="1727200"/>
          </a:xfrm>
          <a:prstGeom prst="rect">
            <a:avLst/>
          </a:prstGeom>
        </p:spPr>
      </p:pic>
      <p:sp>
        <p:nvSpPr>
          <p:cNvPr id="4" name="TextBox 3"/>
          <p:cNvSpPr txBox="1"/>
          <p:nvPr/>
        </p:nvSpPr>
        <p:spPr>
          <a:xfrm>
            <a:off x="762000" y="2844800"/>
            <a:ext cx="10541000" cy="828675"/>
          </a:xfrm>
          <a:prstGeom prst="rect">
            <a:avLst/>
          </a:prstGeom>
          <a:noFill/>
        </p:spPr>
        <p:txBody>
          <a:bodyPr wrap="square" lIns="0" rIns="0" tIns="0" bIns="0" anchor="t">
            <a:noAutofit/>
          </a:bodyPr>
          <a:lstStyle/>
          <a:p>
            <a:pPr algn="l">
              <a:lnSpc>
                <a:spcPts val="2900"/>
              </a:lnSpc>
            </a:pPr>
            <a:r>
              <a:rPr sz="2300" b="0">
                <a:solidFill>
                  <a:srgbClr val="FFFFFF"/>
                </a:solidFill>
                <a:latin typeface="Outfit"/>
              </a:rPr>
              <a:t>An agent that reads outside content (the web, outside email, files others sent) may not also send, pay or delete without asking.</a:t>
            </a:r>
          </a:p>
        </p:txBody>
      </p:sp>
      <p:sp>
        <p:nvSpPr>
          <p:cNvPr id="5" name="Rectangle 4"/>
          <p:cNvSpPr/>
          <p:nvPr/>
        </p:nvSpPr>
        <p:spPr>
          <a:xfrm>
            <a:off x="762000" y="4038600"/>
            <a:ext cx="10668000" cy="190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762000" y="4241800"/>
            <a:ext cx="10541000" cy="949325"/>
          </a:xfrm>
          <a:prstGeom prst="rect">
            <a:avLst/>
          </a:prstGeom>
          <a:noFill/>
        </p:spPr>
        <p:txBody>
          <a:bodyPr wrap="square" lIns="0" rIns="0" tIns="0" bIns="0" anchor="t">
            <a:noAutofit/>
          </a:bodyPr>
          <a:lstStyle/>
          <a:p>
            <a:pPr algn="l">
              <a:lnSpc>
                <a:spcPts val="2300"/>
              </a:lnSpc>
            </a:pPr>
            <a:r>
              <a:rPr sz="1700" b="0">
                <a:solidFill>
                  <a:srgbClr val="FFFFFF"/>
                </a:solidFill>
                <a:latin typeface="Outfit"/>
              </a:rPr>
              <a:t>"For prompt injection attacks to be successful, two things must be true at the same time" and Anthropic names them: Claude "can read information outside your trusted boundary, and can perform actions that could compromise the user"</a:t>
            </a:r>
          </a:p>
        </p:txBody>
      </p:sp>
      <p:sp>
        <p:nvSpPr>
          <p:cNvPr id="7" name="TextBox 6"/>
          <p:cNvSpPr txBox="1"/>
          <p:nvPr/>
        </p:nvSpPr>
        <p:spPr>
          <a:xfrm>
            <a:off x="762000" y="5156200"/>
            <a:ext cx="10160000" cy="285750"/>
          </a:xfrm>
          <a:prstGeom prst="rect">
            <a:avLst/>
          </a:prstGeom>
          <a:noFill/>
        </p:spPr>
        <p:txBody>
          <a:bodyPr wrap="square" lIns="0" rIns="0" tIns="0" bIns="0" anchor="t">
            <a:noAutofit/>
          </a:bodyPr>
          <a:lstStyle/>
          <a:p>
            <a:pPr algn="l">
              <a:lnSpc>
                <a:spcPts val="1800"/>
              </a:lnSpc>
            </a:pPr>
            <a:r>
              <a:rPr sz="1400" b="0">
                <a:solidFill>
                  <a:srgbClr val="FFFFFF"/>
                </a:solidFill>
                <a:latin typeface="Outfit"/>
              </a:rPr>
              <a:t>Anthropic, Use Claude Cowork safely, read 16 Oct 2026</a:t>
            </a:r>
          </a:p>
        </p:txBody>
      </p:sp>
      <p:sp>
        <p:nvSpPr>
          <p:cNvPr id="8" name="TextBox 7"/>
          <p:cNvSpPr txBox="1"/>
          <p:nvPr/>
        </p:nvSpPr>
        <p:spPr>
          <a:xfrm>
            <a:off x="762000" y="5588000"/>
            <a:ext cx="10541000" cy="396875"/>
          </a:xfrm>
          <a:prstGeom prst="rect">
            <a:avLst/>
          </a:prstGeom>
          <a:noFill/>
        </p:spPr>
        <p:txBody>
          <a:bodyPr wrap="square" lIns="0" rIns="0" tIns="0" bIns="0" anchor="t">
            <a:noAutofit/>
          </a:bodyPr>
          <a:lstStyle/>
          <a:p>
            <a:pPr algn="l">
              <a:lnSpc>
                <a:spcPts val="2500"/>
              </a:lnSpc>
            </a:pPr>
            <a:r>
              <a:rPr sz="2000" b="1">
                <a:solidFill>
                  <a:srgbClr val="FFFFFF"/>
                </a:solidFill>
                <a:latin typeface="Outfit"/>
              </a:rPr>
              <a:t>These steps cut the risk. They don't end it.</a:t>
            </a:r>
          </a:p>
        </p:txBody>
      </p:sp>
      <p:sp>
        <p:nvSpPr>
          <p:cNvPr id="9" name="TextBox 8"/>
          <p:cNvSpPr txBox="1"/>
          <p:nvPr/>
        </p:nvSpPr>
        <p:spPr>
          <a:xfrm>
            <a:off x="762000" y="6350000"/>
            <a:ext cx="9525000" cy="222250"/>
          </a:xfrm>
          <a:prstGeom prst="rect">
            <a:avLst/>
          </a:prstGeom>
          <a:noFill/>
        </p:spPr>
        <p:txBody>
          <a:bodyPr wrap="square" lIns="0" rIns="0" tIns="0" bIns="0" anchor="t">
            <a:noAutofit/>
          </a:bodyPr>
          <a:lstStyle/>
          <a:p>
            <a:pPr algn="l">
              <a:lnSpc>
                <a:spcPts val="1400"/>
              </a:lnSpc>
            </a:pPr>
            <a:r>
              <a:rPr sz="1100" b="0">
                <a:solidFill>
                  <a:srgbClr val="FFFFFF"/>
                </a:solidFill>
                <a:latin typeface="Outfit"/>
              </a:rPr>
              <a:t>Neosaipien is not affiliated with Anthropic, OpenAI or Google.</a:t>
            </a:r>
          </a:p>
        </p:txBody>
      </p:sp>
      <p:pic>
        <p:nvPicPr>
          <p:cNvPr id="10" name="13 / 17" descr="13 / 17"/>
          <p:cNvPicPr>
            <a:picLocks noChangeAspect="1"/>
          </p:cNvPicPr>
          <p:nvPr/>
        </p:nvPicPr>
        <p:blipFill>
          <a:blip r:embed="rId4"/>
          <a:stretch>
            <a:fillRect/>
          </a:stretch>
        </p:blipFill>
        <p:spPr>
          <a:xfrm>
            <a:off x="10843220" y="6324600"/>
            <a:ext cx="586780" cy="1778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For exercise 2" descr="For exercise 2"/>
          <p:cNvPicPr>
            <a:picLocks noChangeAspect="1"/>
          </p:cNvPicPr>
          <p:nvPr/>
        </p:nvPicPr>
        <p:blipFill>
          <a:blip r:embed="rId2"/>
          <a:stretch>
            <a:fillRect/>
          </a:stretch>
        </p:blipFill>
        <p:spPr>
          <a:xfrm>
            <a:off x="762000" y="609600"/>
            <a:ext cx="1386880" cy="203200"/>
          </a:xfrm>
          <a:prstGeom prst="rect">
            <a:avLst/>
          </a:prstGeom>
        </p:spPr>
      </p:pic>
      <p:sp>
        <p:nvSpPr>
          <p:cNvPr id="3" name="TextBox 2"/>
          <p:cNvSpPr txBox="1"/>
          <p:nvPr/>
        </p:nvSpPr>
        <p:spPr>
          <a:xfrm>
            <a:off x="736600" y="952500"/>
            <a:ext cx="6829084" cy="698500"/>
          </a:xfrm>
          <a:prstGeom prst="rect">
            <a:avLst/>
          </a:prstGeom>
          <a:noFill/>
        </p:spPr>
        <p:txBody>
          <a:bodyPr wrap="none" lIns="0" rIns="0" tIns="0" bIns="0" anchor="t">
            <a:noAutofit/>
          </a:bodyPr>
          <a:lstStyle/>
          <a:p>
            <a:pPr algn="l">
              <a:lnSpc>
                <a:spcPts val="4400"/>
              </a:lnSpc>
            </a:pPr>
            <a:r>
              <a:rPr sz="3800" b="1" spc="-95">
                <a:solidFill>
                  <a:srgbClr val="0A0B0C"/>
                </a:solidFill>
                <a:latin typeface="Outfit"/>
              </a:rPr>
              <a:t>Pick the tool. Then set the level.</a:t>
            </a:r>
          </a:p>
        </p:txBody>
      </p:sp>
      <p:sp>
        <p:nvSpPr>
          <p:cNvPr id="4" name="Rectangle 3"/>
          <p:cNvSpPr/>
          <p:nvPr/>
        </p:nvSpPr>
        <p:spPr>
          <a:xfrm>
            <a:off x="812800" y="1816100"/>
            <a:ext cx="5080000" cy="9017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762000" y="1765300"/>
            <a:ext cx="5080000" cy="9017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6" name="Chat" descr="Chat"/>
          <p:cNvPicPr>
            <a:picLocks noChangeAspect="1"/>
          </p:cNvPicPr>
          <p:nvPr/>
        </p:nvPicPr>
        <p:blipFill>
          <a:blip r:embed="rId3"/>
          <a:stretch>
            <a:fillRect/>
          </a:stretch>
        </p:blipFill>
        <p:spPr>
          <a:xfrm>
            <a:off x="939800" y="1892300"/>
            <a:ext cx="396280" cy="203200"/>
          </a:xfrm>
          <a:prstGeom prst="rect">
            <a:avLst/>
          </a:prstGeom>
        </p:spPr>
      </p:pic>
      <p:sp>
        <p:nvSpPr>
          <p:cNvPr id="7" name="TextBox 6"/>
          <p:cNvSpPr txBox="1"/>
          <p:nvPr/>
        </p:nvSpPr>
        <p:spPr>
          <a:xfrm>
            <a:off x="939800" y="2146300"/>
            <a:ext cx="4699000" cy="285750"/>
          </a:xfrm>
          <a:prstGeom prst="rect">
            <a:avLst/>
          </a:prstGeom>
          <a:noFill/>
        </p:spPr>
        <p:txBody>
          <a:bodyPr wrap="square" lIns="0" rIns="0" tIns="0" bIns="0" anchor="t">
            <a:noAutofit/>
          </a:bodyPr>
          <a:lstStyle/>
          <a:p>
            <a:pPr algn="l">
              <a:lnSpc>
                <a:spcPts val="1800"/>
              </a:lnSpc>
            </a:pPr>
            <a:r>
              <a:rPr sz="1400" b="0">
                <a:solidFill>
                  <a:srgbClr val="0A0B0C"/>
                </a:solidFill>
                <a:latin typeface="Outfit"/>
              </a:rPr>
              <a:t>One answer, draft or idea that you use yourself.</a:t>
            </a:r>
          </a:p>
        </p:txBody>
      </p:sp>
      <p:sp>
        <p:nvSpPr>
          <p:cNvPr id="8" name="Rectangle 7"/>
          <p:cNvSpPr/>
          <p:nvPr/>
        </p:nvSpPr>
        <p:spPr>
          <a:xfrm>
            <a:off x="812800" y="2819400"/>
            <a:ext cx="5080000" cy="9017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762000" y="2768600"/>
            <a:ext cx="5080000" cy="9017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Deep research" descr="Deep research"/>
          <p:cNvPicPr>
            <a:picLocks noChangeAspect="1"/>
          </p:cNvPicPr>
          <p:nvPr/>
        </p:nvPicPr>
        <p:blipFill>
          <a:blip r:embed="rId4"/>
          <a:stretch>
            <a:fillRect/>
          </a:stretch>
        </p:blipFill>
        <p:spPr>
          <a:xfrm>
            <a:off x="939800" y="2895600"/>
            <a:ext cx="1287859" cy="203200"/>
          </a:xfrm>
          <a:prstGeom prst="rect">
            <a:avLst/>
          </a:prstGeom>
        </p:spPr>
      </p:pic>
      <p:sp>
        <p:nvSpPr>
          <p:cNvPr id="11" name="TextBox 10"/>
          <p:cNvSpPr txBox="1"/>
          <p:nvPr/>
        </p:nvSpPr>
        <p:spPr>
          <a:xfrm>
            <a:off x="939800" y="3149600"/>
            <a:ext cx="4699000" cy="285750"/>
          </a:xfrm>
          <a:prstGeom prst="rect">
            <a:avLst/>
          </a:prstGeom>
          <a:noFill/>
        </p:spPr>
        <p:txBody>
          <a:bodyPr wrap="square" lIns="0" rIns="0" tIns="0" bIns="0" anchor="t">
            <a:noAutofit/>
          </a:bodyPr>
          <a:lstStyle/>
          <a:p>
            <a:pPr algn="l">
              <a:lnSpc>
                <a:spcPts val="1800"/>
              </a:lnSpc>
            </a:pPr>
            <a:r>
              <a:rPr sz="1400" b="0">
                <a:solidFill>
                  <a:srgbClr val="0A0B0C"/>
                </a:solidFill>
                <a:latin typeface="Outfit"/>
              </a:rPr>
              <a:t>A question that needs many sources, read and cited.</a:t>
            </a:r>
          </a:p>
        </p:txBody>
      </p:sp>
      <p:sp>
        <p:nvSpPr>
          <p:cNvPr id="12" name="Rectangle 11"/>
          <p:cNvSpPr/>
          <p:nvPr/>
        </p:nvSpPr>
        <p:spPr>
          <a:xfrm>
            <a:off x="812800" y="3822700"/>
            <a:ext cx="5080000" cy="9017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762000" y="3771900"/>
            <a:ext cx="5080000" cy="9017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4" name="Agent" descr="Agent"/>
          <p:cNvPicPr>
            <a:picLocks noChangeAspect="1"/>
          </p:cNvPicPr>
          <p:nvPr/>
        </p:nvPicPr>
        <p:blipFill>
          <a:blip r:embed="rId5"/>
          <a:stretch>
            <a:fillRect/>
          </a:stretch>
        </p:blipFill>
        <p:spPr>
          <a:xfrm>
            <a:off x="939800" y="3898900"/>
            <a:ext cx="495300" cy="203200"/>
          </a:xfrm>
          <a:prstGeom prst="rect">
            <a:avLst/>
          </a:prstGeom>
        </p:spPr>
      </p:pic>
      <p:sp>
        <p:nvSpPr>
          <p:cNvPr id="15" name="TextBox 14"/>
          <p:cNvSpPr txBox="1"/>
          <p:nvPr/>
        </p:nvSpPr>
        <p:spPr>
          <a:xfrm>
            <a:off x="939800" y="4152900"/>
            <a:ext cx="4699000" cy="514350"/>
          </a:xfrm>
          <a:prstGeom prst="rect">
            <a:avLst/>
          </a:prstGeom>
          <a:noFill/>
        </p:spPr>
        <p:txBody>
          <a:bodyPr wrap="square" lIns="0" rIns="0" tIns="0" bIns="0" anchor="t">
            <a:noAutofit/>
          </a:bodyPr>
          <a:lstStyle/>
          <a:p>
            <a:pPr algn="l">
              <a:lnSpc>
                <a:spcPts val="1800"/>
              </a:lnSpc>
            </a:pPr>
            <a:r>
              <a:rPr sz="1400" b="0">
                <a:solidFill>
                  <a:srgbClr val="0A0B0C"/>
                </a:solidFill>
                <a:latin typeface="Outfit"/>
              </a:rPr>
              <a:t>The next step depends on what it finds, in your files and apps.</a:t>
            </a:r>
          </a:p>
        </p:txBody>
      </p:sp>
      <p:sp>
        <p:nvSpPr>
          <p:cNvPr id="16" name="Rectangle 15"/>
          <p:cNvSpPr/>
          <p:nvPr/>
        </p:nvSpPr>
        <p:spPr>
          <a:xfrm>
            <a:off x="812800" y="4826000"/>
            <a:ext cx="5080000" cy="9017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762000" y="4775200"/>
            <a:ext cx="5080000" cy="9017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Automation" descr="Automation"/>
          <p:cNvPicPr>
            <a:picLocks noChangeAspect="1"/>
          </p:cNvPicPr>
          <p:nvPr/>
        </p:nvPicPr>
        <p:blipFill>
          <a:blip r:embed="rId6"/>
          <a:stretch>
            <a:fillRect/>
          </a:stretch>
        </p:blipFill>
        <p:spPr>
          <a:xfrm>
            <a:off x="939800" y="4902200"/>
            <a:ext cx="990600" cy="203200"/>
          </a:xfrm>
          <a:prstGeom prst="rect">
            <a:avLst/>
          </a:prstGeom>
        </p:spPr>
      </p:pic>
      <p:sp>
        <p:nvSpPr>
          <p:cNvPr id="19" name="TextBox 18"/>
          <p:cNvSpPr txBox="1"/>
          <p:nvPr/>
        </p:nvSpPr>
        <p:spPr>
          <a:xfrm>
            <a:off x="939800" y="5156200"/>
            <a:ext cx="4699000" cy="514350"/>
          </a:xfrm>
          <a:prstGeom prst="rect">
            <a:avLst/>
          </a:prstGeom>
          <a:noFill/>
        </p:spPr>
        <p:txBody>
          <a:bodyPr wrap="square" lIns="0" rIns="0" tIns="0" bIns="0" anchor="t">
            <a:noAutofit/>
          </a:bodyPr>
          <a:lstStyle/>
          <a:p>
            <a:pPr algn="l">
              <a:lnSpc>
                <a:spcPts val="1800"/>
              </a:lnSpc>
            </a:pPr>
            <a:r>
              <a:rPr sz="1400" b="0">
                <a:solidFill>
                  <a:srgbClr val="0A0B0C"/>
                </a:solidFill>
                <a:latin typeface="Outfit"/>
              </a:rPr>
              <a:t>You can write every step down in advance, the same each time.</a:t>
            </a:r>
          </a:p>
        </p:txBody>
      </p:sp>
      <p:sp>
        <p:nvSpPr>
          <p:cNvPr id="20" name="Rectangle 19"/>
          <p:cNvSpPr/>
          <p:nvPr/>
        </p:nvSpPr>
        <p:spPr>
          <a:xfrm>
            <a:off x="6273800" y="1816100"/>
            <a:ext cx="5207000" cy="12065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ectangle 20"/>
          <p:cNvSpPr/>
          <p:nvPr/>
        </p:nvSpPr>
        <p:spPr>
          <a:xfrm>
            <a:off x="6223000" y="1765300"/>
            <a:ext cx="5207000" cy="1206500"/>
          </a:xfrm>
          <a:prstGeom prst="rect">
            <a:avLst/>
          </a:prstGeom>
          <a:solidFill>
            <a:srgbClr val="1F5F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Question 1" descr="Question 1"/>
          <p:cNvPicPr>
            <a:picLocks noChangeAspect="1"/>
          </p:cNvPicPr>
          <p:nvPr/>
        </p:nvPicPr>
        <p:blipFill>
          <a:blip r:embed="rId7"/>
          <a:stretch>
            <a:fillRect/>
          </a:stretch>
        </p:blipFill>
        <p:spPr>
          <a:xfrm>
            <a:off x="6400800" y="1879600"/>
            <a:ext cx="838200" cy="177800"/>
          </a:xfrm>
          <a:prstGeom prst="rect">
            <a:avLst/>
          </a:prstGeom>
        </p:spPr>
      </p:pic>
      <p:sp>
        <p:nvSpPr>
          <p:cNvPr id="23" name="TextBox 22"/>
          <p:cNvSpPr txBox="1"/>
          <p:nvPr/>
        </p:nvSpPr>
        <p:spPr>
          <a:xfrm>
            <a:off x="6400800" y="2095500"/>
            <a:ext cx="4826000" cy="349250"/>
          </a:xfrm>
          <a:prstGeom prst="rect">
            <a:avLst/>
          </a:prstGeom>
          <a:noFill/>
        </p:spPr>
        <p:txBody>
          <a:bodyPr wrap="square" lIns="0" rIns="0" tIns="0" bIns="0" anchor="t">
            <a:noAutofit/>
          </a:bodyPr>
          <a:lstStyle/>
          <a:p>
            <a:pPr algn="l">
              <a:lnSpc>
                <a:spcPts val="2200"/>
              </a:lnSpc>
            </a:pPr>
            <a:r>
              <a:rPr sz="1800" b="1">
                <a:solidFill>
                  <a:srgbClr val="FFFFFF"/>
                </a:solidFill>
                <a:latin typeface="Outfit"/>
              </a:rPr>
              <a:t>Can it be undone easily?</a:t>
            </a:r>
          </a:p>
        </p:txBody>
      </p:sp>
      <p:sp>
        <p:nvSpPr>
          <p:cNvPr id="24" name="TextBox 23"/>
          <p:cNvSpPr txBox="1"/>
          <p:nvPr/>
        </p:nvSpPr>
        <p:spPr>
          <a:xfrm>
            <a:off x="6400800" y="2425700"/>
            <a:ext cx="4826000" cy="269875"/>
          </a:xfrm>
          <a:prstGeom prst="rect">
            <a:avLst/>
          </a:prstGeom>
          <a:noFill/>
        </p:spPr>
        <p:txBody>
          <a:bodyPr wrap="square" lIns="0" rIns="0" tIns="0" bIns="0" anchor="t">
            <a:noAutofit/>
          </a:bodyPr>
          <a:lstStyle/>
          <a:p>
            <a:pPr algn="l">
              <a:lnSpc>
                <a:spcPts val="1700"/>
              </a:lnSpc>
            </a:pPr>
            <a:r>
              <a:rPr sz="1300" b="0">
                <a:solidFill>
                  <a:srgbClr val="FFFFFF"/>
                </a:solidFill>
                <a:latin typeface="Outfit"/>
              </a:rPr>
              <a:t>If not: level 3 at most, and you approve each step.</a:t>
            </a:r>
          </a:p>
        </p:txBody>
      </p:sp>
      <p:sp>
        <p:nvSpPr>
          <p:cNvPr id="25" name="Rectangle 24"/>
          <p:cNvSpPr/>
          <p:nvPr/>
        </p:nvSpPr>
        <p:spPr>
          <a:xfrm>
            <a:off x="6273800" y="3136900"/>
            <a:ext cx="5207000" cy="12065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ectangle 25"/>
          <p:cNvSpPr/>
          <p:nvPr/>
        </p:nvSpPr>
        <p:spPr>
          <a:xfrm>
            <a:off x="6223000" y="3086100"/>
            <a:ext cx="5207000" cy="1206500"/>
          </a:xfrm>
          <a:prstGeom prst="rect">
            <a:avLst/>
          </a:prstGeom>
          <a:solidFill>
            <a:srgbClr val="1F5F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7" name="Question 2" descr="Question 2"/>
          <p:cNvPicPr>
            <a:picLocks noChangeAspect="1"/>
          </p:cNvPicPr>
          <p:nvPr/>
        </p:nvPicPr>
        <p:blipFill>
          <a:blip r:embed="rId8"/>
          <a:stretch>
            <a:fillRect/>
          </a:stretch>
        </p:blipFill>
        <p:spPr>
          <a:xfrm>
            <a:off x="6400800" y="3200400"/>
            <a:ext cx="838200" cy="177800"/>
          </a:xfrm>
          <a:prstGeom prst="rect">
            <a:avLst/>
          </a:prstGeom>
        </p:spPr>
      </p:pic>
      <p:sp>
        <p:nvSpPr>
          <p:cNvPr id="28" name="TextBox 27"/>
          <p:cNvSpPr txBox="1"/>
          <p:nvPr/>
        </p:nvSpPr>
        <p:spPr>
          <a:xfrm>
            <a:off x="6400800" y="3416300"/>
            <a:ext cx="4826000" cy="349250"/>
          </a:xfrm>
          <a:prstGeom prst="rect">
            <a:avLst/>
          </a:prstGeom>
          <a:noFill/>
        </p:spPr>
        <p:txBody>
          <a:bodyPr wrap="square" lIns="0" rIns="0" tIns="0" bIns="0" anchor="t">
            <a:noAutofit/>
          </a:bodyPr>
          <a:lstStyle/>
          <a:p>
            <a:pPr algn="l">
              <a:lnSpc>
                <a:spcPts val="2200"/>
              </a:lnSpc>
            </a:pPr>
            <a:r>
              <a:rPr sz="1800" b="1">
                <a:solidFill>
                  <a:srgbClr val="FFFFFF"/>
                </a:solidFill>
                <a:latin typeface="Outfit"/>
              </a:rPr>
              <a:t>Does it leave the team?</a:t>
            </a:r>
          </a:p>
        </p:txBody>
      </p:sp>
      <p:sp>
        <p:nvSpPr>
          <p:cNvPr id="29" name="TextBox 28"/>
          <p:cNvSpPr txBox="1"/>
          <p:nvPr/>
        </p:nvSpPr>
        <p:spPr>
          <a:xfrm>
            <a:off x="6400800" y="3746500"/>
            <a:ext cx="4826000" cy="485775"/>
          </a:xfrm>
          <a:prstGeom prst="rect">
            <a:avLst/>
          </a:prstGeom>
          <a:noFill/>
        </p:spPr>
        <p:txBody>
          <a:bodyPr wrap="square" lIns="0" rIns="0" tIns="0" bIns="0" anchor="t">
            <a:noAutofit/>
          </a:bodyPr>
          <a:lstStyle/>
          <a:p>
            <a:pPr algn="l">
              <a:lnSpc>
                <a:spcPts val="1700"/>
              </a:lnSpc>
            </a:pPr>
            <a:r>
              <a:rPr sz="1300" b="0">
                <a:solidFill>
                  <a:srgbClr val="FFFFFF"/>
                </a:solidFill>
                <a:latin typeface="Outfit"/>
              </a:rPr>
              <a:t>A customer, a supplier, the public, money. If so: level 3 at most, and a person presses send.</a:t>
            </a:r>
          </a:p>
        </p:txBody>
      </p:sp>
      <p:sp>
        <p:nvSpPr>
          <p:cNvPr id="30" name="Rectangle 29"/>
          <p:cNvSpPr/>
          <p:nvPr/>
        </p:nvSpPr>
        <p:spPr>
          <a:xfrm>
            <a:off x="6273800" y="4457700"/>
            <a:ext cx="5207000" cy="12065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ectangle 30"/>
          <p:cNvSpPr/>
          <p:nvPr/>
        </p:nvSpPr>
        <p:spPr>
          <a:xfrm>
            <a:off x="6223000" y="4406900"/>
            <a:ext cx="5207000" cy="1206500"/>
          </a:xfrm>
          <a:prstGeom prst="rect">
            <a:avLst/>
          </a:prstGeom>
          <a:solidFill>
            <a:srgbClr val="1F5F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2" name="Question 3" descr="Question 3"/>
          <p:cNvPicPr>
            <a:picLocks noChangeAspect="1"/>
          </p:cNvPicPr>
          <p:nvPr/>
        </p:nvPicPr>
        <p:blipFill>
          <a:blip r:embed="rId9"/>
          <a:stretch>
            <a:fillRect/>
          </a:stretch>
        </p:blipFill>
        <p:spPr>
          <a:xfrm>
            <a:off x="6400800" y="4521200"/>
            <a:ext cx="838200" cy="177800"/>
          </a:xfrm>
          <a:prstGeom prst="rect">
            <a:avLst/>
          </a:prstGeom>
        </p:spPr>
      </p:pic>
      <p:sp>
        <p:nvSpPr>
          <p:cNvPr id="33" name="TextBox 32"/>
          <p:cNvSpPr txBox="1"/>
          <p:nvPr/>
        </p:nvSpPr>
        <p:spPr>
          <a:xfrm>
            <a:off x="6400800" y="4737100"/>
            <a:ext cx="4826000" cy="349250"/>
          </a:xfrm>
          <a:prstGeom prst="rect">
            <a:avLst/>
          </a:prstGeom>
          <a:noFill/>
        </p:spPr>
        <p:txBody>
          <a:bodyPr wrap="square" lIns="0" rIns="0" tIns="0" bIns="0" anchor="t">
            <a:noAutofit/>
          </a:bodyPr>
          <a:lstStyle/>
          <a:p>
            <a:pPr algn="l">
              <a:lnSpc>
                <a:spcPts val="2200"/>
              </a:lnSpc>
            </a:pPr>
            <a:r>
              <a:rPr sz="1800" b="1">
                <a:solidFill>
                  <a:srgbClr val="FFFFFF"/>
                </a:solidFill>
                <a:latin typeface="Outfit"/>
              </a:rPr>
              <a:t>Does it read outside content?</a:t>
            </a:r>
          </a:p>
        </p:txBody>
      </p:sp>
      <p:sp>
        <p:nvSpPr>
          <p:cNvPr id="34" name="TextBox 33"/>
          <p:cNvSpPr txBox="1"/>
          <p:nvPr/>
        </p:nvSpPr>
        <p:spPr>
          <a:xfrm>
            <a:off x="6400800" y="5067300"/>
            <a:ext cx="4826000" cy="485775"/>
          </a:xfrm>
          <a:prstGeom prst="rect">
            <a:avLst/>
          </a:prstGeom>
          <a:noFill/>
        </p:spPr>
        <p:txBody>
          <a:bodyPr wrap="square" lIns="0" rIns="0" tIns="0" bIns="0" anchor="t">
            <a:noAutofit/>
          </a:bodyPr>
          <a:lstStyle/>
          <a:p>
            <a:pPr algn="l">
              <a:lnSpc>
                <a:spcPts val="1700"/>
              </a:lnSpc>
            </a:pPr>
            <a:r>
              <a:rPr sz="1300" b="0">
                <a:solidFill>
                  <a:srgbClr val="FFFFFF"/>
                </a:solidFill>
                <a:latin typeface="Outfit"/>
              </a:rPr>
              <a:t>Web pages, outside email, files others sent. If so: it must not also send, pay or delete without asking.</a:t>
            </a:r>
          </a:p>
        </p:txBody>
      </p:sp>
      <p:sp>
        <p:nvSpPr>
          <p:cNvPr id="35" name="TextBox 34"/>
          <p:cNvSpPr txBox="1"/>
          <p:nvPr/>
        </p:nvSpPr>
        <p:spPr>
          <a:xfrm>
            <a:off x="762000" y="5905500"/>
            <a:ext cx="10033000" cy="317500"/>
          </a:xfrm>
          <a:prstGeom prst="rect">
            <a:avLst/>
          </a:prstGeom>
          <a:noFill/>
        </p:spPr>
        <p:txBody>
          <a:bodyPr wrap="square" lIns="0" rIns="0" tIns="0" bIns="0" anchor="t">
            <a:noAutofit/>
          </a:bodyPr>
          <a:lstStyle/>
          <a:p>
            <a:pPr algn="l">
              <a:lnSpc>
                <a:spcPts val="2000"/>
              </a:lnSpc>
            </a:pPr>
            <a:r>
              <a:rPr sz="1550" b="1">
                <a:solidFill>
                  <a:srgbClr val="0A0B0C"/>
                </a:solidFill>
                <a:latin typeface="Outfit"/>
              </a:rPr>
              <a:t>Set each agent's level: the lowest level that does the job, never above what the three questions allow.</a:t>
            </a:r>
          </a:p>
        </p:txBody>
      </p:sp>
      <p:pic>
        <p:nvPicPr>
          <p:cNvPr id="36" name="14 / 17" descr="14 / 17"/>
          <p:cNvPicPr>
            <a:picLocks noChangeAspect="1"/>
          </p:cNvPicPr>
          <p:nvPr/>
        </p:nvPicPr>
        <p:blipFill>
          <a:blip r:embed="rId10"/>
          <a:stretch>
            <a:fillRect/>
          </a:stretch>
        </p:blipFill>
        <p:spPr>
          <a:xfrm>
            <a:off x="10843220" y="6324600"/>
            <a:ext cx="586780" cy="1778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F5FE0"/>
        </a:solidFill>
        <a:effectLst/>
      </p:bgPr>
    </p:bg>
    <p:spTree>
      <p:nvGrpSpPr>
        <p:cNvPr id="1" name=""/>
        <p:cNvGrpSpPr/>
        <p:nvPr/>
      </p:nvGrpSpPr>
      <p:grpSpPr/>
      <p:pic>
        <p:nvPicPr>
          <p:cNvPr id="2" name="Exercise 2" descr="Exercise 2"/>
          <p:cNvPicPr>
            <a:picLocks noChangeAspect="1"/>
          </p:cNvPicPr>
          <p:nvPr/>
        </p:nvPicPr>
        <p:blipFill>
          <a:blip r:embed="rId2"/>
          <a:stretch>
            <a:fillRect/>
          </a:stretch>
        </p:blipFill>
        <p:spPr>
          <a:xfrm>
            <a:off x="762000" y="609600"/>
            <a:ext cx="1143000" cy="228600"/>
          </a:xfrm>
          <a:prstGeom prst="rect">
            <a:avLst/>
          </a:prstGeom>
        </p:spPr>
      </p:pic>
      <p:sp>
        <p:nvSpPr>
          <p:cNvPr id="3" name="Rectangle 2"/>
          <p:cNvSpPr/>
          <p:nvPr/>
        </p:nvSpPr>
        <p:spPr>
          <a:xfrm>
            <a:off x="2159000" y="571500"/>
            <a:ext cx="1079500" cy="3048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9 min" descr="9 min"/>
          <p:cNvPicPr>
            <a:picLocks noChangeAspect="1"/>
          </p:cNvPicPr>
          <p:nvPr/>
        </p:nvPicPr>
        <p:blipFill>
          <a:blip r:embed="rId3"/>
          <a:stretch>
            <a:fillRect/>
          </a:stretch>
        </p:blipFill>
        <p:spPr>
          <a:xfrm>
            <a:off x="2432050" y="622300"/>
            <a:ext cx="533400" cy="203200"/>
          </a:xfrm>
          <a:prstGeom prst="rect">
            <a:avLst/>
          </a:prstGeom>
        </p:spPr>
      </p:pic>
      <p:sp>
        <p:nvSpPr>
          <p:cNvPr id="5" name="TextBox 4"/>
          <p:cNvSpPr txBox="1"/>
          <p:nvPr/>
        </p:nvSpPr>
        <p:spPr>
          <a:xfrm>
            <a:off x="723900" y="1016000"/>
            <a:ext cx="5385181" cy="857250"/>
          </a:xfrm>
          <a:prstGeom prst="rect">
            <a:avLst/>
          </a:prstGeom>
          <a:noFill/>
        </p:spPr>
        <p:txBody>
          <a:bodyPr wrap="none" lIns="0" rIns="0" tIns="0" bIns="0" anchor="t">
            <a:noAutofit/>
          </a:bodyPr>
          <a:lstStyle/>
          <a:p>
            <a:pPr algn="l">
              <a:lnSpc>
                <a:spcPts val="5400"/>
              </a:lnSpc>
            </a:pPr>
            <a:r>
              <a:rPr sz="4800" b="1" spc="-120">
                <a:solidFill>
                  <a:srgbClr val="FFFFFF"/>
                </a:solidFill>
                <a:latin typeface="Outfit"/>
              </a:rPr>
              <a:t>Sort ten team tasks</a:t>
            </a:r>
          </a:p>
        </p:txBody>
      </p:sp>
      <p:pic>
        <p:nvPicPr>
          <p:cNvPr id="6" name="1" descr="1"/>
          <p:cNvPicPr>
            <a:picLocks noChangeAspect="1"/>
          </p:cNvPicPr>
          <p:nvPr/>
        </p:nvPicPr>
        <p:blipFill>
          <a:blip r:embed="rId4"/>
          <a:stretch>
            <a:fillRect/>
          </a:stretch>
        </p:blipFill>
        <p:spPr>
          <a:xfrm>
            <a:off x="762000" y="2095500"/>
            <a:ext cx="182959" cy="355600"/>
          </a:xfrm>
          <a:prstGeom prst="rect">
            <a:avLst/>
          </a:prstGeom>
        </p:spPr>
      </p:pic>
      <p:sp>
        <p:nvSpPr>
          <p:cNvPr id="7" name="Rectangle 6"/>
          <p:cNvSpPr/>
          <p:nvPr/>
        </p:nvSpPr>
        <p:spPr>
          <a:xfrm>
            <a:off x="1143000" y="2120900"/>
            <a:ext cx="8890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4 min" descr="4 min"/>
          <p:cNvPicPr>
            <a:picLocks noChangeAspect="1"/>
          </p:cNvPicPr>
          <p:nvPr/>
        </p:nvPicPr>
        <p:blipFill>
          <a:blip r:embed="rId5"/>
          <a:stretch>
            <a:fillRect/>
          </a:stretch>
        </p:blipFill>
        <p:spPr>
          <a:xfrm>
            <a:off x="1339850" y="2178050"/>
            <a:ext cx="495300" cy="190500"/>
          </a:xfrm>
          <a:prstGeom prst="rect">
            <a:avLst/>
          </a:prstGeom>
        </p:spPr>
      </p:pic>
      <p:sp>
        <p:nvSpPr>
          <p:cNvPr id="9" name="TextBox 8"/>
          <p:cNvSpPr txBox="1"/>
          <p:nvPr/>
        </p:nvSpPr>
        <p:spPr>
          <a:xfrm>
            <a:off x="2247900" y="2095500"/>
            <a:ext cx="9017000" cy="412750"/>
          </a:xfrm>
          <a:prstGeom prst="rect">
            <a:avLst/>
          </a:prstGeom>
          <a:noFill/>
        </p:spPr>
        <p:txBody>
          <a:bodyPr wrap="square" lIns="0" rIns="0" tIns="0" bIns="0" anchor="t">
            <a:noAutofit/>
          </a:bodyPr>
          <a:lstStyle/>
          <a:p>
            <a:pPr algn="l">
              <a:lnSpc>
                <a:spcPts val="2600"/>
              </a:lnSpc>
            </a:pPr>
            <a:r>
              <a:rPr sz="2000" b="0">
                <a:solidFill>
                  <a:srgbClr val="FFFFFF"/>
                </a:solidFill>
                <a:latin typeface="Outfit"/>
              </a:rPr>
              <a:t>Sort the ten task cards by tool: Chat, Deep research, Agent, Automation.</a:t>
            </a:r>
          </a:p>
        </p:txBody>
      </p:sp>
      <p:pic>
        <p:nvPicPr>
          <p:cNvPr id="10" name="2" descr="2"/>
          <p:cNvPicPr>
            <a:picLocks noChangeAspect="1"/>
          </p:cNvPicPr>
          <p:nvPr/>
        </p:nvPicPr>
        <p:blipFill>
          <a:blip r:embed="rId6"/>
          <a:stretch>
            <a:fillRect/>
          </a:stretch>
        </p:blipFill>
        <p:spPr>
          <a:xfrm>
            <a:off x="762000" y="2870200"/>
            <a:ext cx="182959" cy="355600"/>
          </a:xfrm>
          <a:prstGeom prst="rect">
            <a:avLst/>
          </a:prstGeom>
        </p:spPr>
      </p:pic>
      <p:sp>
        <p:nvSpPr>
          <p:cNvPr id="11" name="Rectangle 10"/>
          <p:cNvSpPr/>
          <p:nvPr/>
        </p:nvSpPr>
        <p:spPr>
          <a:xfrm>
            <a:off x="1143000" y="2895600"/>
            <a:ext cx="8890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3 min" descr="3 min"/>
          <p:cNvPicPr>
            <a:picLocks noChangeAspect="1"/>
          </p:cNvPicPr>
          <p:nvPr/>
        </p:nvPicPr>
        <p:blipFill>
          <a:blip r:embed="rId7"/>
          <a:stretch>
            <a:fillRect/>
          </a:stretch>
        </p:blipFill>
        <p:spPr>
          <a:xfrm>
            <a:off x="1339850" y="2952750"/>
            <a:ext cx="495300" cy="190500"/>
          </a:xfrm>
          <a:prstGeom prst="rect">
            <a:avLst/>
          </a:prstGeom>
        </p:spPr>
      </p:pic>
      <p:sp>
        <p:nvSpPr>
          <p:cNvPr id="13" name="TextBox 12"/>
          <p:cNvSpPr txBox="1"/>
          <p:nvPr/>
        </p:nvSpPr>
        <p:spPr>
          <a:xfrm>
            <a:off x="2247900" y="2870200"/>
            <a:ext cx="9017000" cy="742950"/>
          </a:xfrm>
          <a:prstGeom prst="rect">
            <a:avLst/>
          </a:prstGeom>
          <a:noFill/>
        </p:spPr>
        <p:txBody>
          <a:bodyPr wrap="square" lIns="0" rIns="0" tIns="0" bIns="0" anchor="t">
            <a:noAutofit/>
          </a:bodyPr>
          <a:lstStyle/>
          <a:p>
            <a:pPr algn="l">
              <a:lnSpc>
                <a:spcPts val="2600"/>
              </a:lnSpc>
            </a:pPr>
            <a:r>
              <a:rPr sz="2000" b="0">
                <a:solidFill>
                  <a:srgbClr val="FFFFFF"/>
                </a:solidFill>
                <a:latin typeface="Outfit"/>
              </a:rPr>
              <a:t>For each Agent card, ask the three questions and write its level: the lowest level that does the job, never above what the three questions allow.</a:t>
            </a:r>
          </a:p>
        </p:txBody>
      </p:sp>
      <p:pic>
        <p:nvPicPr>
          <p:cNvPr id="14" name="3" descr="3"/>
          <p:cNvPicPr>
            <a:picLocks noChangeAspect="1"/>
          </p:cNvPicPr>
          <p:nvPr/>
        </p:nvPicPr>
        <p:blipFill>
          <a:blip r:embed="rId8"/>
          <a:stretch>
            <a:fillRect/>
          </a:stretch>
        </p:blipFill>
        <p:spPr>
          <a:xfrm>
            <a:off x="762000" y="4064000"/>
            <a:ext cx="182959" cy="355600"/>
          </a:xfrm>
          <a:prstGeom prst="rect">
            <a:avLst/>
          </a:prstGeom>
        </p:spPr>
      </p:pic>
      <p:sp>
        <p:nvSpPr>
          <p:cNvPr id="15" name="Rectangle 14"/>
          <p:cNvSpPr/>
          <p:nvPr/>
        </p:nvSpPr>
        <p:spPr>
          <a:xfrm>
            <a:off x="1143000" y="4089400"/>
            <a:ext cx="8890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2 min" descr="2 min"/>
          <p:cNvPicPr>
            <a:picLocks noChangeAspect="1"/>
          </p:cNvPicPr>
          <p:nvPr/>
        </p:nvPicPr>
        <p:blipFill>
          <a:blip r:embed="rId9"/>
          <a:stretch>
            <a:fillRect/>
          </a:stretch>
        </p:blipFill>
        <p:spPr>
          <a:xfrm>
            <a:off x="1339850" y="4146550"/>
            <a:ext cx="495300" cy="190500"/>
          </a:xfrm>
          <a:prstGeom prst="rect">
            <a:avLst/>
          </a:prstGeom>
        </p:spPr>
      </p:pic>
      <p:sp>
        <p:nvSpPr>
          <p:cNvPr id="17" name="TextBox 16"/>
          <p:cNvSpPr txBox="1"/>
          <p:nvPr/>
        </p:nvSpPr>
        <p:spPr>
          <a:xfrm>
            <a:off x="2247900" y="4064000"/>
            <a:ext cx="9017000" cy="412750"/>
          </a:xfrm>
          <a:prstGeom prst="rect">
            <a:avLst/>
          </a:prstGeom>
          <a:noFill/>
        </p:spPr>
        <p:txBody>
          <a:bodyPr wrap="square" lIns="0" rIns="0" tIns="0" bIns="0" anchor="t">
            <a:noAutofit/>
          </a:bodyPr>
          <a:lstStyle/>
          <a:p>
            <a:pPr algn="l">
              <a:lnSpc>
                <a:spcPts val="2600"/>
              </a:lnSpc>
            </a:pPr>
            <a:r>
              <a:rPr sz="2000" b="0">
                <a:solidFill>
                  <a:srgbClr val="FFFFFF"/>
                </a:solidFill>
                <a:latin typeface="Outfit"/>
              </a:rPr>
              <a:t>Compare with the next group. Which card did you disagree about?</a:t>
            </a:r>
          </a:p>
        </p:txBody>
      </p:sp>
      <p:sp>
        <p:nvSpPr>
          <p:cNvPr id="18" name="TextBox 17"/>
          <p:cNvSpPr txBox="1"/>
          <p:nvPr/>
        </p:nvSpPr>
        <p:spPr>
          <a:xfrm>
            <a:off x="762000" y="5905500"/>
            <a:ext cx="10160000" cy="349250"/>
          </a:xfrm>
          <a:prstGeom prst="rect">
            <a:avLst/>
          </a:prstGeom>
          <a:noFill/>
        </p:spPr>
        <p:txBody>
          <a:bodyPr wrap="square" lIns="0" rIns="0" tIns="0" bIns="0" anchor="t">
            <a:noAutofit/>
          </a:bodyPr>
          <a:lstStyle/>
          <a:p>
            <a:pPr algn="l">
              <a:lnSpc>
                <a:spcPts val="2200"/>
              </a:lnSpc>
            </a:pPr>
            <a:r>
              <a:rPr sz="1700" b="0">
                <a:solidFill>
                  <a:srgbClr val="FFFFFF"/>
                </a:solidFill>
                <a:latin typeface="Outfit"/>
              </a:rPr>
              <a:t>The tasks are made up. One card fits none of the four tools.</a:t>
            </a:r>
          </a:p>
        </p:txBody>
      </p:sp>
      <p:pic>
        <p:nvPicPr>
          <p:cNvPr id="19" name="15 / 17" descr="15 / 17"/>
          <p:cNvPicPr>
            <a:picLocks noChangeAspect="1"/>
          </p:cNvPicPr>
          <p:nvPr/>
        </p:nvPicPr>
        <p:blipFill>
          <a:blip r:embed="rId10"/>
          <a:stretch>
            <a:fillRect/>
          </a:stretch>
        </p:blipFill>
        <p:spPr>
          <a:xfrm>
            <a:off x="10843220" y="6324600"/>
            <a:ext cx="586780" cy="1778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Debrief" descr="Debrief"/>
          <p:cNvPicPr>
            <a:picLocks noChangeAspect="1"/>
          </p:cNvPicPr>
          <p:nvPr/>
        </p:nvPicPr>
        <p:blipFill>
          <a:blip r:embed="rId2"/>
          <a:stretch>
            <a:fillRect/>
          </a:stretch>
        </p:blipFill>
        <p:spPr>
          <a:xfrm>
            <a:off x="762000" y="609600"/>
            <a:ext cx="693440" cy="203200"/>
          </a:xfrm>
          <a:prstGeom prst="rect">
            <a:avLst/>
          </a:prstGeom>
        </p:spPr>
      </p:pic>
      <p:pic>
        <p:nvPicPr>
          <p:cNvPr id="3" name="1" descr="1"/>
          <p:cNvPicPr>
            <a:picLocks noChangeAspect="1"/>
          </p:cNvPicPr>
          <p:nvPr/>
        </p:nvPicPr>
        <p:blipFill>
          <a:blip r:embed="rId3"/>
          <a:stretch>
            <a:fillRect/>
          </a:stretch>
        </p:blipFill>
        <p:spPr>
          <a:xfrm>
            <a:off x="762000" y="1244600"/>
            <a:ext cx="182959" cy="393700"/>
          </a:xfrm>
          <a:prstGeom prst="rect">
            <a:avLst/>
          </a:prstGeom>
        </p:spPr>
      </p:pic>
      <p:sp>
        <p:nvSpPr>
          <p:cNvPr id="4" name="TextBox 3"/>
          <p:cNvSpPr txBox="1"/>
          <p:nvPr/>
        </p:nvSpPr>
        <p:spPr>
          <a:xfrm>
            <a:off x="1333500" y="1206500"/>
            <a:ext cx="9906000" cy="539750"/>
          </a:xfrm>
          <a:prstGeom prst="rect">
            <a:avLst/>
          </a:prstGeom>
          <a:noFill/>
        </p:spPr>
        <p:txBody>
          <a:bodyPr wrap="square" lIns="0" rIns="0" tIns="0" bIns="0" anchor="t">
            <a:noAutofit/>
          </a:bodyPr>
          <a:lstStyle/>
          <a:p>
            <a:pPr algn="l">
              <a:lnSpc>
                <a:spcPts val="3400"/>
              </a:lnSpc>
            </a:pPr>
            <a:r>
              <a:rPr sz="2900" b="1" spc="-72">
                <a:solidFill>
                  <a:srgbClr val="0A0B0C"/>
                </a:solidFill>
                <a:latin typeface="Outfit"/>
              </a:rPr>
              <a:t>Which part of a brief did the ten second test catch most often?</a:t>
            </a:r>
          </a:p>
        </p:txBody>
      </p:sp>
      <p:pic>
        <p:nvPicPr>
          <p:cNvPr id="5" name="2" descr="2"/>
          <p:cNvPicPr>
            <a:picLocks noChangeAspect="1"/>
          </p:cNvPicPr>
          <p:nvPr/>
        </p:nvPicPr>
        <p:blipFill>
          <a:blip r:embed="rId4"/>
          <a:stretch>
            <a:fillRect/>
          </a:stretch>
        </p:blipFill>
        <p:spPr>
          <a:xfrm>
            <a:off x="762000" y="2133600"/>
            <a:ext cx="182959" cy="393700"/>
          </a:xfrm>
          <a:prstGeom prst="rect">
            <a:avLst/>
          </a:prstGeom>
        </p:spPr>
      </p:pic>
      <p:sp>
        <p:nvSpPr>
          <p:cNvPr id="6" name="TextBox 5"/>
          <p:cNvSpPr txBox="1"/>
          <p:nvPr/>
        </p:nvSpPr>
        <p:spPr>
          <a:xfrm>
            <a:off x="1333500" y="2095500"/>
            <a:ext cx="9906000" cy="971550"/>
          </a:xfrm>
          <a:prstGeom prst="rect">
            <a:avLst/>
          </a:prstGeom>
          <a:noFill/>
        </p:spPr>
        <p:txBody>
          <a:bodyPr wrap="square" lIns="0" rIns="0" tIns="0" bIns="0" anchor="t">
            <a:noAutofit/>
          </a:bodyPr>
          <a:lstStyle/>
          <a:p>
            <a:pPr algn="l">
              <a:lnSpc>
                <a:spcPts val="3400"/>
              </a:lnSpc>
            </a:pPr>
            <a:r>
              <a:rPr sz="2900" b="1" spc="-72">
                <a:solidFill>
                  <a:srgbClr val="0A0B0C"/>
                </a:solidFill>
                <a:latin typeface="Outfit"/>
              </a:rPr>
              <a:t>Which task card did your group disagree about, and what settled it?</a:t>
            </a:r>
          </a:p>
        </p:txBody>
      </p:sp>
      <p:pic>
        <p:nvPicPr>
          <p:cNvPr id="7" name="3" descr="3"/>
          <p:cNvPicPr>
            <a:picLocks noChangeAspect="1"/>
          </p:cNvPicPr>
          <p:nvPr/>
        </p:nvPicPr>
        <p:blipFill>
          <a:blip r:embed="rId5"/>
          <a:stretch>
            <a:fillRect/>
          </a:stretch>
        </p:blipFill>
        <p:spPr>
          <a:xfrm>
            <a:off x="762000" y="3340100"/>
            <a:ext cx="182959" cy="393700"/>
          </a:xfrm>
          <a:prstGeom prst="rect">
            <a:avLst/>
          </a:prstGeom>
        </p:spPr>
      </p:pic>
      <p:sp>
        <p:nvSpPr>
          <p:cNvPr id="8" name="TextBox 7"/>
          <p:cNvSpPr txBox="1"/>
          <p:nvPr/>
        </p:nvSpPr>
        <p:spPr>
          <a:xfrm>
            <a:off x="1333500" y="3302000"/>
            <a:ext cx="9906000" cy="971550"/>
          </a:xfrm>
          <a:prstGeom prst="rect">
            <a:avLst/>
          </a:prstGeom>
          <a:noFill/>
        </p:spPr>
        <p:txBody>
          <a:bodyPr wrap="square" lIns="0" rIns="0" tIns="0" bIns="0" anchor="t">
            <a:noAutofit/>
          </a:bodyPr>
          <a:lstStyle/>
          <a:p>
            <a:pPr algn="l">
              <a:lnSpc>
                <a:spcPts val="3400"/>
              </a:lnSpc>
            </a:pPr>
            <a:r>
              <a:rPr sz="2900" b="1" spc="-72">
                <a:solidFill>
                  <a:srgbClr val="0A0B0C"/>
                </a:solidFill>
                <a:latin typeface="Outfit"/>
              </a:rPr>
              <a:t>Where is the approval setting in our own tools, and who checks it?</a:t>
            </a:r>
          </a:p>
        </p:txBody>
      </p:sp>
      <p:pic>
        <p:nvPicPr>
          <p:cNvPr id="9" name="4" descr="4"/>
          <p:cNvPicPr>
            <a:picLocks noChangeAspect="1"/>
          </p:cNvPicPr>
          <p:nvPr/>
        </p:nvPicPr>
        <p:blipFill>
          <a:blip r:embed="rId6"/>
          <a:stretch>
            <a:fillRect/>
          </a:stretch>
        </p:blipFill>
        <p:spPr>
          <a:xfrm>
            <a:off x="762000" y="4546600"/>
            <a:ext cx="182959" cy="393700"/>
          </a:xfrm>
          <a:prstGeom prst="rect">
            <a:avLst/>
          </a:prstGeom>
        </p:spPr>
      </p:pic>
      <p:sp>
        <p:nvSpPr>
          <p:cNvPr id="10" name="TextBox 9"/>
          <p:cNvSpPr txBox="1"/>
          <p:nvPr/>
        </p:nvSpPr>
        <p:spPr>
          <a:xfrm>
            <a:off x="1333500" y="4508500"/>
            <a:ext cx="9906000" cy="539750"/>
          </a:xfrm>
          <a:prstGeom prst="rect">
            <a:avLst/>
          </a:prstGeom>
          <a:noFill/>
        </p:spPr>
        <p:txBody>
          <a:bodyPr wrap="square" lIns="0" rIns="0" tIns="0" bIns="0" anchor="t">
            <a:noAutofit/>
          </a:bodyPr>
          <a:lstStyle/>
          <a:p>
            <a:pPr algn="l">
              <a:lnSpc>
                <a:spcPts val="3400"/>
              </a:lnSpc>
            </a:pPr>
            <a:r>
              <a:rPr sz="2900" b="1" spc="-72">
                <a:solidFill>
                  <a:srgbClr val="0A0B0C"/>
                </a:solidFill>
                <a:latin typeface="Outfit"/>
              </a:rPr>
              <a:t>Which of our tasks should stay with a person, at any level?</a:t>
            </a:r>
          </a:p>
        </p:txBody>
      </p:sp>
      <p:pic>
        <p:nvPicPr>
          <p:cNvPr id="11" name="16 / 17" descr="16 / 17"/>
          <p:cNvPicPr>
            <a:picLocks noChangeAspect="1"/>
          </p:cNvPicPr>
          <p:nvPr/>
        </p:nvPicPr>
        <p:blipFill>
          <a:blip r:embed="rId7"/>
          <a:stretch>
            <a:fillRect/>
          </a:stretch>
        </p:blipFill>
        <p:spPr>
          <a:xfrm>
            <a:off x="10843220" y="6324600"/>
            <a:ext cx="586780" cy="1778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C21A"/>
        </a:solidFill>
        <a:effectLst/>
      </p:bgPr>
    </p:bg>
    <p:spTree>
      <p:nvGrpSpPr>
        <p:cNvPr id="1" name=""/>
        <p:cNvGrpSpPr/>
        <p:nvPr/>
      </p:nvGrpSpPr>
      <p:grpSpPr/>
      <p:sp>
        <p:nvSpPr>
          <p:cNvPr id="2" name="Rectangle 1"/>
          <p:cNvSpPr/>
          <p:nvPr/>
        </p:nvSpPr>
        <p:spPr>
          <a:xfrm>
            <a:off x="0" y="5422900"/>
            <a:ext cx="12192000" cy="1435100"/>
          </a:xfrm>
          <a:prstGeom prst="rect">
            <a:avLst/>
          </a:prstGeom>
          <a:solidFill>
            <a:srgbClr val="E5A9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Our first level 1 task" descr="Our first level 1 task"/>
          <p:cNvPicPr>
            <a:picLocks noChangeAspect="1"/>
          </p:cNvPicPr>
          <p:nvPr/>
        </p:nvPicPr>
        <p:blipFill>
          <a:blip r:embed="rId2"/>
          <a:stretch>
            <a:fillRect/>
          </a:stretch>
        </p:blipFill>
        <p:spPr>
          <a:xfrm>
            <a:off x="762000" y="609600"/>
            <a:ext cx="2514600" cy="228600"/>
          </a:xfrm>
          <a:prstGeom prst="rect">
            <a:avLst/>
          </a:prstGeom>
        </p:spPr>
      </p:pic>
      <p:sp>
        <p:nvSpPr>
          <p:cNvPr id="4" name="Rectangle 3"/>
          <p:cNvSpPr/>
          <p:nvPr/>
        </p:nvSpPr>
        <p:spPr>
          <a:xfrm>
            <a:off x="812800" y="1066800"/>
            <a:ext cx="10668000" cy="1079500"/>
          </a:xfrm>
          <a:prstGeom prst="rect">
            <a:avLst/>
          </a:prstGeom>
          <a:solidFill>
            <a:srgbClr val="BF92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762000" y="1016000"/>
            <a:ext cx="10668000" cy="1079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6" name="The task" descr="The task"/>
          <p:cNvPicPr>
            <a:picLocks noChangeAspect="1"/>
          </p:cNvPicPr>
          <p:nvPr/>
        </p:nvPicPr>
        <p:blipFill>
          <a:blip r:embed="rId3"/>
          <a:stretch>
            <a:fillRect/>
          </a:stretch>
        </p:blipFill>
        <p:spPr>
          <a:xfrm>
            <a:off x="990600" y="1168400"/>
            <a:ext cx="670620" cy="177800"/>
          </a:xfrm>
          <a:prstGeom prst="rect">
            <a:avLst/>
          </a:prstGeom>
        </p:spPr>
      </p:pic>
      <p:sp>
        <p:nvSpPr>
          <p:cNvPr id="7" name="TextBox 6"/>
          <p:cNvSpPr txBox="1"/>
          <p:nvPr/>
        </p:nvSpPr>
        <p:spPr>
          <a:xfrm>
            <a:off x="990600" y="1435100"/>
            <a:ext cx="10160000" cy="412750"/>
          </a:xfrm>
          <a:prstGeom prst="rect">
            <a:avLst/>
          </a:prstGeom>
          <a:noFill/>
        </p:spPr>
        <p:txBody>
          <a:bodyPr wrap="square" lIns="0" rIns="0" tIns="0" bIns="0" anchor="t">
            <a:noAutofit/>
          </a:bodyPr>
          <a:lstStyle/>
          <a:p>
            <a:pPr algn="l">
              <a:lnSpc>
                <a:spcPts val="2600"/>
              </a:lnSpc>
            </a:pPr>
            <a:r>
              <a:rPr sz="2000" b="0">
                <a:solidFill>
                  <a:srgbClr val="4B5057"/>
                </a:solidFill>
                <a:latin typeface="Outfit"/>
              </a:rPr>
              <a:t>Type it here: one task that only reads and reports.</a:t>
            </a:r>
          </a:p>
        </p:txBody>
      </p:sp>
      <p:sp>
        <p:nvSpPr>
          <p:cNvPr id="8" name="Rectangle 7"/>
          <p:cNvSpPr/>
          <p:nvPr/>
        </p:nvSpPr>
        <p:spPr>
          <a:xfrm>
            <a:off x="812800" y="2400300"/>
            <a:ext cx="5207000" cy="1079500"/>
          </a:xfrm>
          <a:prstGeom prst="rect">
            <a:avLst/>
          </a:prstGeom>
          <a:solidFill>
            <a:srgbClr val="BF92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762000" y="2349500"/>
            <a:ext cx="5207000" cy="1079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Its owner" descr="Its owner"/>
          <p:cNvPicPr>
            <a:picLocks noChangeAspect="1"/>
          </p:cNvPicPr>
          <p:nvPr/>
        </p:nvPicPr>
        <p:blipFill>
          <a:blip r:embed="rId4"/>
          <a:stretch>
            <a:fillRect/>
          </a:stretch>
        </p:blipFill>
        <p:spPr>
          <a:xfrm>
            <a:off x="990600" y="2501900"/>
            <a:ext cx="754459" cy="177800"/>
          </a:xfrm>
          <a:prstGeom prst="rect">
            <a:avLst/>
          </a:prstGeom>
        </p:spPr>
      </p:pic>
      <p:sp>
        <p:nvSpPr>
          <p:cNvPr id="11" name="TextBox 10"/>
          <p:cNvSpPr txBox="1"/>
          <p:nvPr/>
        </p:nvSpPr>
        <p:spPr>
          <a:xfrm>
            <a:off x="990600" y="2768600"/>
            <a:ext cx="4826000" cy="412750"/>
          </a:xfrm>
          <a:prstGeom prst="rect">
            <a:avLst/>
          </a:prstGeom>
          <a:noFill/>
        </p:spPr>
        <p:txBody>
          <a:bodyPr wrap="square" lIns="0" rIns="0" tIns="0" bIns="0" anchor="t">
            <a:noAutofit/>
          </a:bodyPr>
          <a:lstStyle/>
          <a:p>
            <a:pPr algn="l">
              <a:lnSpc>
                <a:spcPts val="2600"/>
              </a:lnSpc>
            </a:pPr>
            <a:r>
              <a:rPr sz="2000" b="0">
                <a:solidFill>
                  <a:srgbClr val="4B5057"/>
                </a:solidFill>
                <a:latin typeface="Outfit"/>
              </a:rPr>
              <a:t>One person, not the whole team.</a:t>
            </a:r>
          </a:p>
        </p:txBody>
      </p:sp>
      <p:sp>
        <p:nvSpPr>
          <p:cNvPr id="12" name="Rectangle 11"/>
          <p:cNvSpPr/>
          <p:nvPr/>
        </p:nvSpPr>
        <p:spPr>
          <a:xfrm>
            <a:off x="6273800" y="2400300"/>
            <a:ext cx="5207000" cy="1079500"/>
          </a:xfrm>
          <a:prstGeom prst="rect">
            <a:avLst/>
          </a:prstGeom>
          <a:solidFill>
            <a:srgbClr val="BF92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6223000" y="2349500"/>
            <a:ext cx="5207000" cy="1079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4" name="Its check" descr="Its check"/>
          <p:cNvPicPr>
            <a:picLocks noChangeAspect="1"/>
          </p:cNvPicPr>
          <p:nvPr/>
        </p:nvPicPr>
        <p:blipFill>
          <a:blip r:embed="rId5"/>
          <a:stretch>
            <a:fillRect/>
          </a:stretch>
        </p:blipFill>
        <p:spPr>
          <a:xfrm>
            <a:off x="6451600" y="2501900"/>
            <a:ext cx="754459" cy="177800"/>
          </a:xfrm>
          <a:prstGeom prst="rect">
            <a:avLst/>
          </a:prstGeom>
        </p:spPr>
      </p:pic>
      <p:sp>
        <p:nvSpPr>
          <p:cNvPr id="15" name="TextBox 14"/>
          <p:cNvSpPr txBox="1"/>
          <p:nvPr/>
        </p:nvSpPr>
        <p:spPr>
          <a:xfrm>
            <a:off x="6451600" y="2768600"/>
            <a:ext cx="4826000" cy="412750"/>
          </a:xfrm>
          <a:prstGeom prst="rect">
            <a:avLst/>
          </a:prstGeom>
          <a:noFill/>
        </p:spPr>
        <p:txBody>
          <a:bodyPr wrap="square" lIns="0" rIns="0" tIns="0" bIns="0" anchor="t">
            <a:noAutofit/>
          </a:bodyPr>
          <a:lstStyle/>
          <a:p>
            <a:pPr algn="l">
              <a:lnSpc>
                <a:spcPts val="2600"/>
              </a:lnSpc>
            </a:pPr>
            <a:r>
              <a:rPr sz="2000" b="0">
                <a:solidFill>
                  <a:srgbClr val="4B5057"/>
                </a:solidFill>
                <a:latin typeface="Outfit"/>
              </a:rPr>
              <a:t>One of the five checks, and how.</a:t>
            </a:r>
          </a:p>
        </p:txBody>
      </p:sp>
      <p:pic>
        <p:nvPicPr>
          <p:cNvPr id="16" name="Brief it Check it Keep it safe" descr="Brief it Check it Keep it safe"/>
          <p:cNvPicPr>
            <a:picLocks noChangeAspect="1"/>
          </p:cNvPicPr>
          <p:nvPr/>
        </p:nvPicPr>
        <p:blipFill>
          <a:blip r:embed="rId6"/>
          <a:stretch>
            <a:fillRect/>
          </a:stretch>
        </p:blipFill>
        <p:spPr>
          <a:xfrm>
            <a:off x="723900" y="3556000"/>
            <a:ext cx="3474740" cy="1676400"/>
          </a:xfrm>
          <a:prstGeom prst="rect">
            <a:avLst/>
          </a:prstGeom>
        </p:spPr>
      </p:pic>
      <p:pic>
        <p:nvPicPr>
          <p:cNvPr id="17" name="neosaipien wordmark" descr="neosaipien wordmark"/>
          <p:cNvPicPr>
            <a:picLocks noChangeAspect="1"/>
          </p:cNvPicPr>
          <p:nvPr/>
        </p:nvPicPr>
        <p:blipFill>
          <a:blip r:embed="rId7"/>
          <a:stretch>
            <a:fillRect/>
          </a:stretch>
        </p:blipFill>
        <p:spPr>
          <a:xfrm>
            <a:off x="762000" y="5715000"/>
            <a:ext cx="1807270" cy="279400"/>
          </a:xfrm>
          <a:prstGeom prst="rect">
            <a:avLst/>
          </a:prstGeom>
        </p:spPr>
      </p:pic>
      <p:sp>
        <p:nvSpPr>
          <p:cNvPr id="18" name="TextBox 17"/>
          <p:cNvSpPr txBox="1"/>
          <p:nvPr/>
        </p:nvSpPr>
        <p:spPr>
          <a:xfrm>
            <a:off x="6350000" y="5664200"/>
            <a:ext cx="5080000" cy="317500"/>
          </a:xfrm>
          <a:prstGeom prst="rect">
            <a:avLst/>
          </a:prstGeom>
          <a:noFill/>
        </p:spPr>
        <p:txBody>
          <a:bodyPr wrap="square" lIns="0" rIns="0" tIns="0" bIns="0" anchor="t">
            <a:noAutofit/>
          </a:bodyPr>
          <a:lstStyle/>
          <a:p>
            <a:pPr algn="r">
              <a:lnSpc>
                <a:spcPts val="2000"/>
              </a:lnSpc>
            </a:pPr>
            <a:r>
              <a:rPr sz="1500" b="0">
                <a:solidFill>
                  <a:srgbClr val="0A0B0C"/>
                </a:solidFill>
                <a:latin typeface="Outfit"/>
              </a:rPr>
              <a:t>Five clean runs, then decide together whether it moves up.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Brief an Agent</dc:title>
  <dc:subject>Workshop in a Box: a 60 minute session any team lead can run</dc:subject>
  <dc:creator>Neosaipien</dc:creator>
  <cp:keywords>workshop, AI agents, delegation, briefing</cp:keywords>
  <dc:description>October 2026 edition. Free from Neosaipien under the free licence (LICENCE.txt): change it and show it to your own people.</dc:description>
  <cp:lastModifiedBy>Neosaipien</cp:lastModifiedBy>
  <cp:revision>1</cp:revision>
  <dcterms:created xsi:type="dcterms:W3CDTF">2026-10-16T12:00:00Z</dcterms:created>
  <dcterms:modified xsi:type="dcterms:W3CDTF">2026-10-16T12:00:00Z</dcterms:modified>
  <cp:category/>
</cp:coreProperties>
</file>