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Thanks for the next ten minutes. Many of us already use AI tools at work, and we want everyone to use them well. From [date] we have a short policy, so we all use them the same way. I'll cover three rules, what never goes into an AI tool, how to ask for a new tool, and what happens next, then questions. This isn't about catching anyone out. It's about protecting our clients, each other and our work, and making it easy to say yes to the tools that help.</a:t>
            </a:r>
          </a:p>
          <a:p/>
          <a:p>
            <a:r>
              <a:t>About this deck: it comes from Neosaipien's free Team AI Policy Kit, October 2026 edition. Change it to fit and show it to your own people under the free licence in LICENCE.txt. Keep this note with the deck, and say what you changed.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Rule one: use the tools in our register, and always sign in with your work account, never a personal or free one. If you want a tool that isn't there, ask [name]. Rule two: some things never go into any AI tool. Personal data, client confidential material, passwords and security details, and unreleased financials. More on that in a moment. Rule three: a named person checks anything AI helped to make before it leaves the team. Here's why. An AI tool writes a likely answer, and likely isn't the same as true. A big 2025 study by the University of Melbourne and KPMG, with more than 48,000 people in 47 countries, found that many people rely on AI output without checking it is accurate: 66 percent. Asking it "are you sure?" isn't checking. Check outside the chat.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are the things that never go into any AI tool, with an example of each. Personal data: a customer's phone number, a colleague's sick note. Client confidential material: a client's draft contract, figures a client sent us. Passwords and security details: a login, a door code, an access key. Unreleased financials: next quarter's forecast, a price we haven't announced. [Add anything our policy adds.] That counts whether you type it, paste it, upload it, record it or connect the tool to it. Taking the names out isn't always enough: if the details together could still point to a person or a client, leave it out. Not sure? Ask [name] first.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Want a tool that isn't in the register? Good, tell us. Here's how. Fill in the request form and send it to [name or channel]. [Policy owner] checks it with the maker: where our information would go, whether it's used to train their AI, and whether we control the account. If it passes, we try it for [two weeks] with everyday information only. Then it goes into the register with what it's approved for, or you hear why not. You'll get an answer within [10 working days]. Until then, please don't use it for work. And a new AI feature that turns up in software we already use counts as a new tool too, so it stays off until it's checked.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what happens next. Today you'll get the policy and a one-page staff guide. Please read it and keep it handy. The policy starts on [date], and from then we use approved tools only. Training is on [date] and takes [about 60 minutes]; everyone comes, including me. By [date], please sign the sign-off sheet to say you've read the policy. If something goes wrong, say so the same day. A fast report helps everyone, and we'll fix the cause rather than look for someone to blame.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That's the policy. Three questions people often ask, so you don't have to. Can I use AI on my phone for work? Only an approved tool, signed in with your work account. I already pasted something I shouldn't have: tell [name] today, and we'll sort it out together. Can an AI agent send emails for me? Only if it asks you first, and that's set in the tool, not typed in the request. New agent tasks start at level 1, Read, or level 2, Draft, and go up one level only after five clean runs. What else would you like to know? If a question comes up later, ask [name or channel].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5FE0"/>
        </a:solidFill>
        <a:effectLst/>
      </p:bgPr>
    </p:bg>
    <p:spTree>
      <p:nvGrpSpPr>
        <p:cNvPr id="1" name=""/>
        <p:cNvGrpSpPr/>
        <p:nvPr/>
      </p:nvGrpSpPr>
      <p:grpSpPr/>
      <p:sp>
        <p:nvSpPr>
          <p:cNvPr id="2" name="Rectangle 1"/>
          <p:cNvSpPr/>
          <p:nvPr/>
        </p:nvSpPr>
        <p:spPr>
          <a:xfrm>
            <a:off x="0" y="5897880"/>
            <a:ext cx="12191695" cy="960119"/>
          </a:xfrm>
          <a:prstGeom prst="rect">
            <a:avLst/>
          </a:prstGeom>
          <a:solidFill>
            <a:srgbClr val="174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548640" y="457200"/>
            <a:ext cx="1783080" cy="566928"/>
          </a:xfrm>
          <a:prstGeom prst="rect">
            <a:avLst/>
          </a:prstGeom>
          <a:noFill/>
          <a:ln w="19050">
            <a:solidFill>
              <a:srgbClr val="FFFFFF"/>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Your logo goes here" descr="Your logo"/>
          <p:cNvPicPr>
            <a:picLocks noChangeAspect="1"/>
          </p:cNvPicPr>
          <p:nvPr/>
        </p:nvPicPr>
        <p:blipFill>
          <a:blip r:embed="rId2"/>
          <a:stretch>
            <a:fillRect/>
          </a:stretch>
        </p:blipFill>
        <p:spPr>
          <a:xfrm>
            <a:off x="874335" y="621601"/>
            <a:ext cx="1131689" cy="238125"/>
          </a:xfrm>
          <a:prstGeom prst="rect">
            <a:avLst/>
          </a:prstGeom>
        </p:spPr>
      </p:pic>
      <p:pic>
        <p:nvPicPr>
          <p:cNvPr id="5" name="Picture 4" descr="All hands / New AI policy"/>
          <p:cNvPicPr>
            <a:picLocks noChangeAspect="1"/>
          </p:cNvPicPr>
          <p:nvPr/>
        </p:nvPicPr>
        <p:blipFill>
          <a:blip r:embed="rId3"/>
          <a:stretch>
            <a:fillRect/>
          </a:stretch>
        </p:blipFill>
        <p:spPr>
          <a:xfrm>
            <a:off x="548640" y="1572768"/>
            <a:ext cx="3457575" cy="266700"/>
          </a:xfrm>
          <a:prstGeom prst="rect">
            <a:avLst/>
          </a:prstGeom>
        </p:spPr>
      </p:pic>
      <p:sp>
        <p:nvSpPr>
          <p:cNvPr id="6" name="TextBox 5"/>
          <p:cNvSpPr txBox="1"/>
          <p:nvPr/>
        </p:nvSpPr>
        <p:spPr>
          <a:xfrm>
            <a:off x="548640" y="2011680"/>
            <a:ext cx="7589520" cy="2514600"/>
          </a:xfrm>
          <a:prstGeom prst="rect">
            <a:avLst/>
          </a:prstGeom>
          <a:noFill/>
        </p:spPr>
        <p:txBody>
          <a:bodyPr wrap="square" lIns="0" rIns="0" tIns="0" bIns="0" anchor="t">
            <a:noAutofit/>
          </a:bodyPr>
          <a:lstStyle/>
          <a:p>
            <a:pPr algn="l">
              <a:lnSpc>
                <a:spcPts val="5600"/>
              </a:lnSpc>
              <a:spcBef>
                <a:spcPts val="0"/>
              </a:spcBef>
              <a:spcAft>
                <a:spcPts val="0"/>
              </a:spcAft>
            </a:pPr>
            <a:r>
              <a:rPr sz="5200" b="1">
                <a:solidFill>
                  <a:srgbClr val="FFFFFF"/>
                </a:solidFill>
                <a:latin typeface="Outfit"/>
                <a:ea typeface="Outfit"/>
                <a:cs typeface="Outfit"/>
              </a:rPr>
              <a:t>We're using AI tools. Here's how we'll use them well.</a:t>
            </a:r>
          </a:p>
        </p:txBody>
      </p:sp>
      <p:sp>
        <p:nvSpPr>
          <p:cNvPr id="7" name="TextBox 6"/>
          <p:cNvSpPr txBox="1"/>
          <p:nvPr/>
        </p:nvSpPr>
        <p:spPr>
          <a:xfrm>
            <a:off x="548640" y="4572000"/>
            <a:ext cx="6766560" cy="914400"/>
          </a:xfrm>
          <a:prstGeom prst="rect">
            <a:avLst/>
          </a:prstGeom>
          <a:noFill/>
        </p:spPr>
        <p:txBody>
          <a:bodyPr wrap="square" lIns="0" rIns="0" tIns="0" bIns="0" anchor="t">
            <a:noAutofit/>
          </a:bodyPr>
          <a:lstStyle/>
          <a:p>
            <a:pPr algn="l">
              <a:lnSpc>
                <a:spcPts val="2800"/>
              </a:lnSpc>
              <a:spcBef>
                <a:spcPts val="0"/>
              </a:spcBef>
              <a:spcAft>
                <a:spcPts val="0"/>
              </a:spcAft>
            </a:pPr>
            <a:r>
              <a:rPr sz="2100" b="0">
                <a:solidFill>
                  <a:srgbClr val="FFFFFF"/>
                </a:solidFill>
                <a:latin typeface="Outfit"/>
                <a:ea typeface="Outfit"/>
                <a:cs typeface="Outfit"/>
              </a:rPr>
              <a:t>Our AI use policy starts on </a:t>
            </a:r>
            <a:r>
              <a:rPr sz="2100" b="0">
                <a:solidFill>
                  <a:srgbClr val="0A0B0C"/>
                </a:solidFill>
                <a:highlight>
                  <a:srgbClr val="FFC21A"/>
                </a:highlight>
                <a:latin typeface="Outfit"/>
                <a:ea typeface="Outfit"/>
                <a:cs typeface="Outfit"/>
              </a:rPr>
              <a:t>[date]</a:t>
            </a:r>
            <a:r>
              <a:rPr sz="2100" b="0">
                <a:solidFill>
                  <a:srgbClr val="FFFFFF"/>
                </a:solidFill>
                <a:latin typeface="Outfit"/>
                <a:ea typeface="Outfit"/>
                <a:cs typeface="Outfit"/>
              </a:rPr>
              <a:t>. Three rules, a one-page guide, and training for everyone.</a:t>
            </a:r>
          </a:p>
        </p:txBody>
      </p:sp>
      <p:sp>
        <p:nvSpPr>
          <p:cNvPr id="8" name="Rectangle 7"/>
          <p:cNvSpPr/>
          <p:nvPr/>
        </p:nvSpPr>
        <p:spPr>
          <a:xfrm>
            <a:off x="8641080" y="3520440"/>
            <a:ext cx="1691640" cy="2468880"/>
          </a:xfrm>
          <a:prstGeom prst="rect">
            <a:avLst/>
          </a:prstGeom>
          <a:solidFill>
            <a:srgbClr val="1844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8549640" y="3429000"/>
            <a:ext cx="1691640" cy="24688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ectangle 9"/>
          <p:cNvSpPr/>
          <p:nvPr/>
        </p:nvSpPr>
        <p:spPr>
          <a:xfrm>
            <a:off x="8750808" y="3657600"/>
            <a:ext cx="1048816" cy="118872"/>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8750808" y="3977639"/>
            <a:ext cx="1160373" cy="6858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8750808" y="4224527"/>
            <a:ext cx="709117" cy="6858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8750808" y="4471416"/>
            <a:ext cx="1031443" cy="6858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8750808" y="4718304"/>
            <a:ext cx="1108801" cy="6858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8750808" y="4965192"/>
            <a:ext cx="515721" cy="6858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8750808" y="5212079"/>
            <a:ext cx="966978" cy="6858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8750808" y="5458968"/>
            <a:ext cx="850940" cy="6858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The pixel" descr="The pixel"/>
          <p:cNvPicPr>
            <a:picLocks noChangeAspect="1"/>
          </p:cNvPicPr>
          <p:nvPr/>
        </p:nvPicPr>
        <p:blipFill>
          <a:blip r:embed="rId4"/>
          <a:stretch>
            <a:fillRect/>
          </a:stretch>
        </p:blipFill>
        <p:spPr>
          <a:xfrm>
            <a:off x="10881360" y="5166360"/>
            <a:ext cx="731520" cy="73152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Picture 1" descr="Our AI use policy"/>
          <p:cNvPicPr>
            <a:picLocks noChangeAspect="1"/>
          </p:cNvPicPr>
          <p:nvPr/>
        </p:nvPicPr>
        <p:blipFill>
          <a:blip r:embed="rId2"/>
          <a:stretch>
            <a:fillRect/>
          </a:stretch>
        </p:blipFill>
        <p:spPr>
          <a:xfrm>
            <a:off x="548640" y="502920"/>
            <a:ext cx="2351186" cy="266700"/>
          </a:xfrm>
          <a:prstGeom prst="rect">
            <a:avLst/>
          </a:prstGeom>
        </p:spPr>
      </p:pic>
      <p:sp>
        <p:nvSpPr>
          <p:cNvPr id="3" name="TextBox 2"/>
          <p:cNvSpPr txBox="1"/>
          <p:nvPr/>
        </p:nvSpPr>
        <p:spPr>
          <a:xfrm>
            <a:off x="548640" y="896112"/>
            <a:ext cx="11064240" cy="731520"/>
          </a:xfrm>
          <a:prstGeom prst="rect">
            <a:avLst/>
          </a:prstGeom>
          <a:noFill/>
        </p:spPr>
        <p:txBody>
          <a:bodyPr wrap="square" lIns="0" rIns="0" tIns="0" bIns="0" anchor="t">
            <a:noAutofit/>
          </a:bodyPr>
          <a:lstStyle/>
          <a:p>
            <a:pPr algn="l">
              <a:lnSpc>
                <a:spcPts val="4400"/>
              </a:lnSpc>
              <a:spcBef>
                <a:spcPts val="0"/>
              </a:spcBef>
              <a:spcAft>
                <a:spcPts val="0"/>
              </a:spcAft>
            </a:pPr>
            <a:r>
              <a:rPr sz="3800" b="1">
                <a:solidFill>
                  <a:srgbClr val="0A0B0C"/>
                </a:solidFill>
                <a:latin typeface="Outfit"/>
                <a:ea typeface="Outfit"/>
                <a:cs typeface="Outfit"/>
              </a:rPr>
              <a:t>Three rules for every AI tool we use</a:t>
            </a:r>
          </a:p>
        </p:txBody>
      </p:sp>
      <p:sp>
        <p:nvSpPr>
          <p:cNvPr id="4" name="Rectangle 3"/>
          <p:cNvSpPr/>
          <p:nvPr/>
        </p:nvSpPr>
        <p:spPr>
          <a:xfrm>
            <a:off x="630936" y="1865376"/>
            <a:ext cx="3529584" cy="315468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548640" y="1783080"/>
            <a:ext cx="3529584" cy="315468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6" name="Picture 5" descr="01"/>
          <p:cNvPicPr>
            <a:picLocks noChangeAspect="1"/>
          </p:cNvPicPr>
          <p:nvPr/>
        </p:nvPicPr>
        <p:blipFill>
          <a:blip r:embed="rId3"/>
          <a:stretch>
            <a:fillRect/>
          </a:stretch>
        </p:blipFill>
        <p:spPr>
          <a:xfrm>
            <a:off x="822959" y="2057400"/>
            <a:ext cx="503039" cy="476250"/>
          </a:xfrm>
          <a:prstGeom prst="rect">
            <a:avLst/>
          </a:prstGeom>
        </p:spPr>
      </p:pic>
      <p:sp>
        <p:nvSpPr>
          <p:cNvPr id="7" name="TextBox 6"/>
          <p:cNvSpPr txBox="1"/>
          <p:nvPr/>
        </p:nvSpPr>
        <p:spPr>
          <a:xfrm>
            <a:off x="822959" y="2679191"/>
            <a:ext cx="2980944" cy="457200"/>
          </a:xfrm>
          <a:prstGeom prst="rect">
            <a:avLst/>
          </a:prstGeom>
          <a:noFill/>
        </p:spPr>
        <p:txBody>
          <a:bodyPr wrap="square" lIns="0" rIns="0" tIns="0" bIns="0" anchor="t">
            <a:noAutofit/>
          </a:bodyPr>
          <a:lstStyle/>
          <a:p>
            <a:pPr algn="l">
              <a:lnSpc>
                <a:spcPts val="2600"/>
              </a:lnSpc>
              <a:spcBef>
                <a:spcPts val="0"/>
              </a:spcBef>
              <a:spcAft>
                <a:spcPts val="0"/>
              </a:spcAft>
            </a:pPr>
            <a:r>
              <a:rPr sz="2200" b="1">
                <a:solidFill>
                  <a:srgbClr val="0A0B0C"/>
                </a:solidFill>
                <a:latin typeface="Outfit"/>
                <a:ea typeface="Outfit"/>
                <a:cs typeface="Outfit"/>
              </a:rPr>
              <a:t>Approved tools only</a:t>
            </a:r>
          </a:p>
        </p:txBody>
      </p:sp>
      <p:sp>
        <p:nvSpPr>
          <p:cNvPr id="8" name="TextBox 7"/>
          <p:cNvSpPr txBox="1"/>
          <p:nvPr/>
        </p:nvSpPr>
        <p:spPr>
          <a:xfrm>
            <a:off x="822959" y="3172968"/>
            <a:ext cx="2980944" cy="1600200"/>
          </a:xfrm>
          <a:prstGeom prst="rect">
            <a:avLst/>
          </a:prstGeom>
          <a:noFill/>
        </p:spPr>
        <p:txBody>
          <a:bodyPr wrap="square" lIns="0" rIns="0" tIns="0" bIns="0" anchor="t">
            <a:noAutofit/>
          </a:bodyPr>
          <a:lstStyle/>
          <a:p>
            <a:pPr algn="l">
              <a:lnSpc>
                <a:spcPts val="2300"/>
              </a:lnSpc>
              <a:spcBef>
                <a:spcPts val="0"/>
              </a:spcBef>
              <a:spcAft>
                <a:spcPts val="0"/>
              </a:spcAft>
            </a:pPr>
            <a:r>
              <a:rPr sz="1700" b="0">
                <a:solidFill>
                  <a:srgbClr val="4B5057"/>
                </a:solidFill>
                <a:latin typeface="Outfit"/>
                <a:ea typeface="Outfit"/>
                <a:cs typeface="Outfit"/>
              </a:rPr>
              <a:t>Only the tools in our register, signed in with your work account. Want a new one? Ask </a:t>
            </a:r>
            <a:r>
              <a:rPr sz="1700" b="0">
                <a:solidFill>
                  <a:srgbClr val="0A0B0C"/>
                </a:solidFill>
                <a:highlight>
                  <a:srgbClr val="FFC21A"/>
                </a:highlight>
                <a:latin typeface="Outfit"/>
                <a:ea typeface="Outfit"/>
                <a:cs typeface="Outfit"/>
              </a:rPr>
              <a:t>[name]</a:t>
            </a:r>
            <a:r>
              <a:rPr sz="1700" b="0">
                <a:solidFill>
                  <a:srgbClr val="4B5057"/>
                </a:solidFill>
                <a:latin typeface="Outfit"/>
                <a:ea typeface="Outfit"/>
                <a:cs typeface="Outfit"/>
              </a:rPr>
              <a:t>.</a:t>
            </a:r>
          </a:p>
        </p:txBody>
      </p:sp>
      <p:sp>
        <p:nvSpPr>
          <p:cNvPr id="9" name="Rectangle 8"/>
          <p:cNvSpPr/>
          <p:nvPr/>
        </p:nvSpPr>
        <p:spPr>
          <a:xfrm>
            <a:off x="4398264" y="1865376"/>
            <a:ext cx="3529584" cy="315468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ectangle 9"/>
          <p:cNvSpPr/>
          <p:nvPr/>
        </p:nvSpPr>
        <p:spPr>
          <a:xfrm>
            <a:off x="4315968" y="1783080"/>
            <a:ext cx="3529584" cy="315468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02"/>
          <p:cNvPicPr>
            <a:picLocks noChangeAspect="1"/>
          </p:cNvPicPr>
          <p:nvPr/>
        </p:nvPicPr>
        <p:blipFill>
          <a:blip r:embed="rId4"/>
          <a:stretch>
            <a:fillRect/>
          </a:stretch>
        </p:blipFill>
        <p:spPr>
          <a:xfrm>
            <a:off x="4590288" y="2057400"/>
            <a:ext cx="503039" cy="476250"/>
          </a:xfrm>
          <a:prstGeom prst="rect">
            <a:avLst/>
          </a:prstGeom>
        </p:spPr>
      </p:pic>
      <p:sp>
        <p:nvSpPr>
          <p:cNvPr id="12" name="TextBox 11"/>
          <p:cNvSpPr txBox="1"/>
          <p:nvPr/>
        </p:nvSpPr>
        <p:spPr>
          <a:xfrm>
            <a:off x="4590288" y="2679191"/>
            <a:ext cx="2980944" cy="457200"/>
          </a:xfrm>
          <a:prstGeom prst="rect">
            <a:avLst/>
          </a:prstGeom>
          <a:noFill/>
        </p:spPr>
        <p:txBody>
          <a:bodyPr wrap="square" lIns="0" rIns="0" tIns="0" bIns="0" anchor="t">
            <a:noAutofit/>
          </a:bodyPr>
          <a:lstStyle/>
          <a:p>
            <a:pPr algn="l">
              <a:lnSpc>
                <a:spcPts val="2600"/>
              </a:lnSpc>
              <a:spcBef>
                <a:spcPts val="0"/>
              </a:spcBef>
              <a:spcAft>
                <a:spcPts val="0"/>
              </a:spcAft>
            </a:pPr>
            <a:r>
              <a:rPr sz="2200" b="1">
                <a:solidFill>
                  <a:srgbClr val="0A0B0C"/>
                </a:solidFill>
                <a:latin typeface="Outfit"/>
                <a:ea typeface="Outfit"/>
                <a:cs typeface="Outfit"/>
              </a:rPr>
              <a:t>Keep these out</a:t>
            </a:r>
          </a:p>
        </p:txBody>
      </p:sp>
      <p:sp>
        <p:nvSpPr>
          <p:cNvPr id="13" name="TextBox 12"/>
          <p:cNvSpPr txBox="1"/>
          <p:nvPr/>
        </p:nvSpPr>
        <p:spPr>
          <a:xfrm>
            <a:off x="4590288" y="3172968"/>
            <a:ext cx="2980944" cy="1600200"/>
          </a:xfrm>
          <a:prstGeom prst="rect">
            <a:avLst/>
          </a:prstGeom>
          <a:noFill/>
        </p:spPr>
        <p:txBody>
          <a:bodyPr wrap="square" lIns="0" rIns="0" tIns="0" bIns="0" anchor="t">
            <a:noAutofit/>
          </a:bodyPr>
          <a:lstStyle/>
          <a:p>
            <a:pPr algn="l">
              <a:lnSpc>
                <a:spcPts val="2000"/>
              </a:lnSpc>
              <a:spcBef>
                <a:spcPts val="0"/>
              </a:spcBef>
              <a:spcAft>
                <a:spcPts val="300"/>
              </a:spcAft>
            </a:pPr>
            <a:r>
              <a:rPr sz="1550" b="1">
                <a:solidFill>
                  <a:srgbClr val="1F5FE0"/>
                </a:solidFill>
                <a:latin typeface="Outfit"/>
                <a:ea typeface="Outfit"/>
                <a:cs typeface="Outfit"/>
              </a:rPr>
              <a:t>▪  </a:t>
            </a:r>
            <a:r>
              <a:rPr sz="1550" b="0">
                <a:solidFill>
                  <a:srgbClr val="0A0B0C"/>
                </a:solidFill>
                <a:latin typeface="Outfit"/>
                <a:ea typeface="Outfit"/>
                <a:cs typeface="Outfit"/>
              </a:rPr>
              <a:t>Personal data</a:t>
            </a:r>
          </a:p>
          <a:p>
            <a:pPr algn="l">
              <a:lnSpc>
                <a:spcPts val="2000"/>
              </a:lnSpc>
              <a:spcBef>
                <a:spcPts val="0"/>
              </a:spcBef>
              <a:spcAft>
                <a:spcPts val="300"/>
              </a:spcAft>
            </a:pPr>
            <a:r>
              <a:rPr sz="1550" b="1">
                <a:solidFill>
                  <a:srgbClr val="1F5FE0"/>
                </a:solidFill>
                <a:latin typeface="Outfit"/>
                <a:ea typeface="Outfit"/>
                <a:cs typeface="Outfit"/>
              </a:rPr>
              <a:t>▪  </a:t>
            </a:r>
            <a:r>
              <a:rPr sz="1550" b="0">
                <a:solidFill>
                  <a:srgbClr val="0A0B0C"/>
                </a:solidFill>
                <a:latin typeface="Outfit"/>
                <a:ea typeface="Outfit"/>
                <a:cs typeface="Outfit"/>
              </a:rPr>
              <a:t>Client confidential material</a:t>
            </a:r>
          </a:p>
          <a:p>
            <a:pPr algn="l">
              <a:lnSpc>
                <a:spcPts val="2000"/>
              </a:lnSpc>
              <a:spcBef>
                <a:spcPts val="0"/>
              </a:spcBef>
              <a:spcAft>
                <a:spcPts val="300"/>
              </a:spcAft>
            </a:pPr>
            <a:r>
              <a:rPr sz="1550" b="1">
                <a:solidFill>
                  <a:srgbClr val="1F5FE0"/>
                </a:solidFill>
                <a:latin typeface="Outfit"/>
                <a:ea typeface="Outfit"/>
                <a:cs typeface="Outfit"/>
              </a:rPr>
              <a:t>▪  </a:t>
            </a:r>
            <a:r>
              <a:rPr sz="1550" b="0">
                <a:solidFill>
                  <a:srgbClr val="0A0B0C"/>
                </a:solidFill>
                <a:latin typeface="Outfit"/>
                <a:ea typeface="Outfit"/>
                <a:cs typeface="Outfit"/>
              </a:rPr>
              <a:t>Passwords and security details</a:t>
            </a:r>
          </a:p>
          <a:p>
            <a:pPr algn="l">
              <a:lnSpc>
                <a:spcPts val="2000"/>
              </a:lnSpc>
              <a:spcBef>
                <a:spcPts val="0"/>
              </a:spcBef>
              <a:spcAft>
                <a:spcPts val="300"/>
              </a:spcAft>
            </a:pPr>
            <a:r>
              <a:rPr sz="1550" b="1">
                <a:solidFill>
                  <a:srgbClr val="1F5FE0"/>
                </a:solidFill>
                <a:latin typeface="Outfit"/>
                <a:ea typeface="Outfit"/>
                <a:cs typeface="Outfit"/>
              </a:rPr>
              <a:t>▪  </a:t>
            </a:r>
            <a:r>
              <a:rPr sz="1550" b="0">
                <a:solidFill>
                  <a:srgbClr val="0A0B0C"/>
                </a:solidFill>
                <a:latin typeface="Outfit"/>
                <a:ea typeface="Outfit"/>
                <a:cs typeface="Outfit"/>
              </a:rPr>
              <a:t>Unreleased financials</a:t>
            </a:r>
          </a:p>
        </p:txBody>
      </p:sp>
      <p:sp>
        <p:nvSpPr>
          <p:cNvPr id="14" name="Rectangle 13"/>
          <p:cNvSpPr/>
          <p:nvPr/>
        </p:nvSpPr>
        <p:spPr>
          <a:xfrm>
            <a:off x="8165592" y="1865376"/>
            <a:ext cx="3529584" cy="315468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8083296" y="1783080"/>
            <a:ext cx="3529584" cy="3154680"/>
          </a:xfrm>
          <a:prstGeom prst="rect">
            <a:avLst/>
          </a:prstGeom>
          <a:solidFill>
            <a:srgbClr val="FFC21A"/>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03"/>
          <p:cNvPicPr>
            <a:picLocks noChangeAspect="1"/>
          </p:cNvPicPr>
          <p:nvPr/>
        </p:nvPicPr>
        <p:blipFill>
          <a:blip r:embed="rId5"/>
          <a:stretch>
            <a:fillRect/>
          </a:stretch>
        </p:blipFill>
        <p:spPr>
          <a:xfrm>
            <a:off x="8357616" y="2057400"/>
            <a:ext cx="503039" cy="476250"/>
          </a:xfrm>
          <a:prstGeom prst="rect">
            <a:avLst/>
          </a:prstGeom>
        </p:spPr>
      </p:pic>
      <p:sp>
        <p:nvSpPr>
          <p:cNvPr id="17" name="TextBox 16"/>
          <p:cNvSpPr txBox="1"/>
          <p:nvPr/>
        </p:nvSpPr>
        <p:spPr>
          <a:xfrm>
            <a:off x="8357616" y="2679191"/>
            <a:ext cx="2980944" cy="457200"/>
          </a:xfrm>
          <a:prstGeom prst="rect">
            <a:avLst/>
          </a:prstGeom>
          <a:noFill/>
        </p:spPr>
        <p:txBody>
          <a:bodyPr wrap="square" lIns="0" rIns="0" tIns="0" bIns="0" anchor="t">
            <a:noAutofit/>
          </a:bodyPr>
          <a:lstStyle/>
          <a:p>
            <a:pPr algn="l">
              <a:lnSpc>
                <a:spcPts val="2600"/>
              </a:lnSpc>
              <a:spcBef>
                <a:spcPts val="0"/>
              </a:spcBef>
              <a:spcAft>
                <a:spcPts val="0"/>
              </a:spcAft>
            </a:pPr>
            <a:r>
              <a:rPr sz="2200" b="1">
                <a:solidFill>
                  <a:srgbClr val="0A0B0C"/>
                </a:solidFill>
                <a:latin typeface="Outfit"/>
                <a:ea typeface="Outfit"/>
                <a:cs typeface="Outfit"/>
              </a:rPr>
              <a:t>Check before it leaves</a:t>
            </a:r>
          </a:p>
        </p:txBody>
      </p:sp>
      <p:sp>
        <p:nvSpPr>
          <p:cNvPr id="18" name="TextBox 17"/>
          <p:cNvSpPr txBox="1"/>
          <p:nvPr/>
        </p:nvSpPr>
        <p:spPr>
          <a:xfrm>
            <a:off x="8357616" y="3172968"/>
            <a:ext cx="2980944" cy="1600200"/>
          </a:xfrm>
          <a:prstGeom prst="rect">
            <a:avLst/>
          </a:prstGeom>
          <a:noFill/>
        </p:spPr>
        <p:txBody>
          <a:bodyPr wrap="square" lIns="0" rIns="0" tIns="0" bIns="0" anchor="t">
            <a:noAutofit/>
          </a:bodyPr>
          <a:lstStyle/>
          <a:p>
            <a:pPr algn="l">
              <a:lnSpc>
                <a:spcPts val="2300"/>
              </a:lnSpc>
              <a:spcBef>
                <a:spcPts val="0"/>
              </a:spcBef>
              <a:spcAft>
                <a:spcPts val="0"/>
              </a:spcAft>
            </a:pPr>
            <a:r>
              <a:rPr sz="1700" b="0">
                <a:solidFill>
                  <a:srgbClr val="0A0B0C"/>
                </a:solidFill>
                <a:latin typeface="Outfit"/>
                <a:ea typeface="Outfit"/>
                <a:cs typeface="Outfit"/>
              </a:rPr>
              <a:t>A named person checks anything AI helped to make before it goes to a client, the public or a decision about a person.</a:t>
            </a:r>
          </a:p>
        </p:txBody>
      </p:sp>
      <p:sp>
        <p:nvSpPr>
          <p:cNvPr id="19" name="Rectangle 18"/>
          <p:cNvSpPr/>
          <p:nvPr/>
        </p:nvSpPr>
        <p:spPr>
          <a:xfrm>
            <a:off x="548640" y="5175504"/>
            <a:ext cx="11094415" cy="32004"/>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Picture 19" descr="Why we check"/>
          <p:cNvPicPr>
            <a:picLocks noChangeAspect="1"/>
          </p:cNvPicPr>
          <p:nvPr/>
        </p:nvPicPr>
        <p:blipFill>
          <a:blip r:embed="rId6"/>
          <a:stretch>
            <a:fillRect/>
          </a:stretch>
        </p:blipFill>
        <p:spPr>
          <a:xfrm>
            <a:off x="548640" y="5358384"/>
            <a:ext cx="1508819" cy="238125"/>
          </a:xfrm>
          <a:prstGeom prst="rect">
            <a:avLst/>
          </a:prstGeom>
        </p:spPr>
      </p:pic>
      <p:sp>
        <p:nvSpPr>
          <p:cNvPr id="21" name="TextBox 20"/>
          <p:cNvSpPr txBox="1"/>
          <p:nvPr/>
        </p:nvSpPr>
        <p:spPr>
          <a:xfrm>
            <a:off x="2423160" y="5340096"/>
            <a:ext cx="9219895" cy="1280160"/>
          </a:xfrm>
          <a:prstGeom prst="rect">
            <a:avLst/>
          </a:prstGeom>
          <a:noFill/>
        </p:spPr>
        <p:txBody>
          <a:bodyPr wrap="square" lIns="0" rIns="0" tIns="0" bIns="0" anchor="t">
            <a:noAutofit/>
          </a:bodyPr>
          <a:lstStyle/>
          <a:p>
            <a:pPr algn="l">
              <a:lnSpc>
                <a:spcPts val="2100"/>
              </a:lnSpc>
              <a:spcBef>
                <a:spcPts val="0"/>
              </a:spcBef>
              <a:spcAft>
                <a:spcPts val="400"/>
              </a:spcAft>
            </a:pPr>
            <a:r>
              <a:rPr sz="1550" b="0">
                <a:solidFill>
                  <a:srgbClr val="0A0B0C"/>
                </a:solidFill>
                <a:latin typeface="Outfit"/>
                <a:ea typeface="Outfit"/>
                <a:cs typeface="Outfit"/>
              </a:rPr>
              <a:t>An AI tool writes a likely answer, and likely isn't the same as true. In a 2025 global study, "many rely on AI output without evaluating accuracy (66%)".</a:t>
            </a:r>
          </a:p>
          <a:p>
            <a:pPr algn="l">
              <a:lnSpc>
                <a:spcPts val="1400"/>
              </a:lnSpc>
              <a:spcBef>
                <a:spcPts val="0"/>
              </a:spcBef>
              <a:spcAft>
                <a:spcPts val="0"/>
              </a:spcAft>
            </a:pPr>
            <a:r>
              <a:rPr sz="1050" b="0">
                <a:solidFill>
                  <a:srgbClr val="4B5057"/>
                </a:solidFill>
                <a:latin typeface="Outfit"/>
                <a:ea typeface="Outfit"/>
                <a:cs typeface="Outfit"/>
              </a:rPr>
              <a:t>Source: University of Melbourne and KPMG, Trust, attitudes and use of artificial intelligence: a global study 2025 (more than 48,000 people in 47 countries, surveyed Nov 2024 to Jan 2025).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Picture 1" descr="Rule 02 / In detail"/>
          <p:cNvPicPr>
            <a:picLocks noChangeAspect="1"/>
          </p:cNvPicPr>
          <p:nvPr/>
        </p:nvPicPr>
        <p:blipFill>
          <a:blip r:embed="rId2"/>
          <a:stretch>
            <a:fillRect/>
          </a:stretch>
        </p:blipFill>
        <p:spPr>
          <a:xfrm>
            <a:off x="548640" y="502920"/>
            <a:ext cx="2627858" cy="266700"/>
          </a:xfrm>
          <a:prstGeom prst="rect">
            <a:avLst/>
          </a:prstGeom>
        </p:spPr>
      </p:pic>
      <p:sp>
        <p:nvSpPr>
          <p:cNvPr id="3" name="TextBox 2"/>
          <p:cNvSpPr txBox="1"/>
          <p:nvPr/>
        </p:nvSpPr>
        <p:spPr>
          <a:xfrm>
            <a:off x="548640" y="896112"/>
            <a:ext cx="11064240" cy="731520"/>
          </a:xfrm>
          <a:prstGeom prst="rect">
            <a:avLst/>
          </a:prstGeom>
          <a:noFill/>
        </p:spPr>
        <p:txBody>
          <a:bodyPr wrap="square" lIns="0" rIns="0" tIns="0" bIns="0" anchor="t">
            <a:noAutofit/>
          </a:bodyPr>
          <a:lstStyle/>
          <a:p>
            <a:pPr algn="l">
              <a:lnSpc>
                <a:spcPts val="4400"/>
              </a:lnSpc>
              <a:spcBef>
                <a:spcPts val="0"/>
              </a:spcBef>
              <a:spcAft>
                <a:spcPts val="0"/>
              </a:spcAft>
            </a:pPr>
            <a:r>
              <a:rPr sz="3800" b="1">
                <a:solidFill>
                  <a:srgbClr val="0A0B0C"/>
                </a:solidFill>
                <a:latin typeface="Outfit"/>
                <a:ea typeface="Outfit"/>
                <a:cs typeface="Outfit"/>
              </a:rPr>
              <a:t>What never gets pasted, typed or uploaded</a:t>
            </a:r>
          </a:p>
        </p:txBody>
      </p:sp>
      <p:sp>
        <p:nvSpPr>
          <p:cNvPr id="4" name="Rectangle 3"/>
          <p:cNvSpPr/>
          <p:nvPr/>
        </p:nvSpPr>
        <p:spPr>
          <a:xfrm>
            <a:off x="630936" y="1865376"/>
            <a:ext cx="2595295" cy="278892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548640" y="1783080"/>
            <a:ext cx="2595295" cy="278892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ectangle 5"/>
          <p:cNvSpPr/>
          <p:nvPr/>
        </p:nvSpPr>
        <p:spPr>
          <a:xfrm>
            <a:off x="548640" y="1783080"/>
            <a:ext cx="2595295" cy="109728"/>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86384" y="2075688"/>
            <a:ext cx="2119807" cy="914400"/>
          </a:xfrm>
          <a:prstGeom prst="rect">
            <a:avLst/>
          </a:prstGeom>
          <a:noFill/>
        </p:spPr>
        <p:txBody>
          <a:bodyPr wrap="square" lIns="0" rIns="0" tIns="0" bIns="0" anchor="t">
            <a:noAutofit/>
          </a:bodyPr>
          <a:lstStyle/>
          <a:p>
            <a:pPr algn="l">
              <a:lnSpc>
                <a:spcPts val="2200"/>
              </a:lnSpc>
              <a:spcBef>
                <a:spcPts val="0"/>
              </a:spcBef>
              <a:spcAft>
                <a:spcPts val="0"/>
              </a:spcAft>
            </a:pPr>
            <a:r>
              <a:rPr sz="1900" b="1">
                <a:solidFill>
                  <a:srgbClr val="0A0B0C"/>
                </a:solidFill>
                <a:latin typeface="Outfit"/>
                <a:ea typeface="Outfit"/>
                <a:cs typeface="Outfit"/>
              </a:rPr>
              <a:t>Personal data</a:t>
            </a:r>
          </a:p>
        </p:txBody>
      </p:sp>
      <p:pic>
        <p:nvPicPr>
          <p:cNvPr id="8" name="Picture 7" descr="Examples"/>
          <p:cNvPicPr>
            <a:picLocks noChangeAspect="1"/>
          </p:cNvPicPr>
          <p:nvPr/>
        </p:nvPicPr>
        <p:blipFill>
          <a:blip r:embed="rId3"/>
          <a:stretch>
            <a:fillRect/>
          </a:stretch>
        </p:blipFill>
        <p:spPr>
          <a:xfrm>
            <a:off x="786384" y="3081528"/>
            <a:ext cx="804713" cy="190500"/>
          </a:xfrm>
          <a:prstGeom prst="rect">
            <a:avLst/>
          </a:prstGeom>
        </p:spPr>
      </p:pic>
      <p:sp>
        <p:nvSpPr>
          <p:cNvPr id="9" name="TextBox 8"/>
          <p:cNvSpPr txBox="1"/>
          <p:nvPr/>
        </p:nvSpPr>
        <p:spPr>
          <a:xfrm>
            <a:off x="786384" y="3355848"/>
            <a:ext cx="2119807" cy="1170432"/>
          </a:xfrm>
          <a:prstGeom prst="rect">
            <a:avLst/>
          </a:prstGeom>
          <a:noFill/>
        </p:spPr>
        <p:txBody>
          <a:bodyPr wrap="square" lIns="0" rIns="0" tIns="0" bIns="0" anchor="t">
            <a:noAutofit/>
          </a:bodyPr>
          <a:lstStyle/>
          <a:p>
            <a:pPr algn="l">
              <a:lnSpc>
                <a:spcPts val="2100"/>
              </a:lnSpc>
              <a:spcBef>
                <a:spcPts val="0"/>
              </a:spcBef>
              <a:spcAft>
                <a:spcPts val="400"/>
              </a:spcAft>
            </a:pPr>
            <a:r>
              <a:rPr sz="1600" b="0">
                <a:solidFill>
                  <a:srgbClr val="0A0B0C"/>
                </a:solidFill>
                <a:latin typeface="Outfit"/>
                <a:ea typeface="Outfit"/>
                <a:cs typeface="Outfit"/>
              </a:rPr>
              <a:t>A customer's phone number.</a:t>
            </a:r>
          </a:p>
          <a:p>
            <a:pPr algn="l">
              <a:lnSpc>
                <a:spcPts val="2100"/>
              </a:lnSpc>
              <a:spcBef>
                <a:spcPts val="0"/>
              </a:spcBef>
              <a:spcAft>
                <a:spcPts val="400"/>
              </a:spcAft>
            </a:pPr>
            <a:r>
              <a:rPr sz="1600" b="0">
                <a:solidFill>
                  <a:srgbClr val="0A0B0C"/>
                </a:solidFill>
                <a:latin typeface="Outfit"/>
                <a:ea typeface="Outfit"/>
                <a:cs typeface="Outfit"/>
              </a:rPr>
              <a:t>A colleague's sick note.</a:t>
            </a:r>
          </a:p>
        </p:txBody>
      </p:sp>
      <p:sp>
        <p:nvSpPr>
          <p:cNvPr id="10" name="Rectangle 9"/>
          <p:cNvSpPr/>
          <p:nvPr/>
        </p:nvSpPr>
        <p:spPr>
          <a:xfrm>
            <a:off x="3463975" y="1865376"/>
            <a:ext cx="2595295" cy="278892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3381679" y="1783080"/>
            <a:ext cx="2595295" cy="278892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3381679" y="1783080"/>
            <a:ext cx="2595295" cy="109728"/>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3619423" y="2075688"/>
            <a:ext cx="2119807" cy="914400"/>
          </a:xfrm>
          <a:prstGeom prst="rect">
            <a:avLst/>
          </a:prstGeom>
          <a:noFill/>
        </p:spPr>
        <p:txBody>
          <a:bodyPr wrap="square" lIns="0" rIns="0" tIns="0" bIns="0" anchor="t">
            <a:noAutofit/>
          </a:bodyPr>
          <a:lstStyle/>
          <a:p>
            <a:pPr algn="l">
              <a:lnSpc>
                <a:spcPts val="2200"/>
              </a:lnSpc>
              <a:spcBef>
                <a:spcPts val="0"/>
              </a:spcBef>
              <a:spcAft>
                <a:spcPts val="0"/>
              </a:spcAft>
            </a:pPr>
            <a:r>
              <a:rPr sz="1900" b="1">
                <a:solidFill>
                  <a:srgbClr val="0A0B0C"/>
                </a:solidFill>
                <a:latin typeface="Outfit"/>
                <a:ea typeface="Outfit"/>
                <a:cs typeface="Outfit"/>
              </a:rPr>
              <a:t>Client confidential material</a:t>
            </a:r>
          </a:p>
        </p:txBody>
      </p:sp>
      <p:pic>
        <p:nvPicPr>
          <p:cNvPr id="14" name="Picture 13" descr="Examples"/>
          <p:cNvPicPr>
            <a:picLocks noChangeAspect="1"/>
          </p:cNvPicPr>
          <p:nvPr/>
        </p:nvPicPr>
        <p:blipFill>
          <a:blip r:embed="rId3"/>
          <a:stretch>
            <a:fillRect/>
          </a:stretch>
        </p:blipFill>
        <p:spPr>
          <a:xfrm>
            <a:off x="3619423" y="3081528"/>
            <a:ext cx="804713" cy="190500"/>
          </a:xfrm>
          <a:prstGeom prst="rect">
            <a:avLst/>
          </a:prstGeom>
        </p:spPr>
      </p:pic>
      <p:sp>
        <p:nvSpPr>
          <p:cNvPr id="15" name="TextBox 14"/>
          <p:cNvSpPr txBox="1"/>
          <p:nvPr/>
        </p:nvSpPr>
        <p:spPr>
          <a:xfrm>
            <a:off x="3619423" y="3355848"/>
            <a:ext cx="2119807" cy="1170432"/>
          </a:xfrm>
          <a:prstGeom prst="rect">
            <a:avLst/>
          </a:prstGeom>
          <a:noFill/>
        </p:spPr>
        <p:txBody>
          <a:bodyPr wrap="square" lIns="0" rIns="0" tIns="0" bIns="0" anchor="t">
            <a:noAutofit/>
          </a:bodyPr>
          <a:lstStyle/>
          <a:p>
            <a:pPr algn="l">
              <a:lnSpc>
                <a:spcPts val="2100"/>
              </a:lnSpc>
              <a:spcBef>
                <a:spcPts val="0"/>
              </a:spcBef>
              <a:spcAft>
                <a:spcPts val="400"/>
              </a:spcAft>
            </a:pPr>
            <a:r>
              <a:rPr sz="1600" b="0">
                <a:solidFill>
                  <a:srgbClr val="0A0B0C"/>
                </a:solidFill>
                <a:latin typeface="Outfit"/>
                <a:ea typeface="Outfit"/>
                <a:cs typeface="Outfit"/>
              </a:rPr>
              <a:t>A client's draft contract.</a:t>
            </a:r>
          </a:p>
          <a:p>
            <a:pPr algn="l">
              <a:lnSpc>
                <a:spcPts val="2100"/>
              </a:lnSpc>
              <a:spcBef>
                <a:spcPts val="0"/>
              </a:spcBef>
              <a:spcAft>
                <a:spcPts val="400"/>
              </a:spcAft>
            </a:pPr>
            <a:r>
              <a:rPr sz="1600" b="0">
                <a:solidFill>
                  <a:srgbClr val="0A0B0C"/>
                </a:solidFill>
                <a:latin typeface="Outfit"/>
                <a:ea typeface="Outfit"/>
                <a:cs typeface="Outfit"/>
              </a:rPr>
              <a:t>Figures a client sent us.</a:t>
            </a:r>
          </a:p>
        </p:txBody>
      </p:sp>
      <p:sp>
        <p:nvSpPr>
          <p:cNvPr id="16" name="Rectangle 15"/>
          <p:cNvSpPr/>
          <p:nvPr/>
        </p:nvSpPr>
        <p:spPr>
          <a:xfrm>
            <a:off x="6297015" y="1865376"/>
            <a:ext cx="2595295" cy="278892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6214719" y="1783080"/>
            <a:ext cx="2595295" cy="278892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6214719" y="1783080"/>
            <a:ext cx="2595295" cy="109728"/>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452463" y="2075688"/>
            <a:ext cx="2119807" cy="914400"/>
          </a:xfrm>
          <a:prstGeom prst="rect">
            <a:avLst/>
          </a:prstGeom>
          <a:noFill/>
        </p:spPr>
        <p:txBody>
          <a:bodyPr wrap="square" lIns="0" rIns="0" tIns="0" bIns="0" anchor="t">
            <a:noAutofit/>
          </a:bodyPr>
          <a:lstStyle/>
          <a:p>
            <a:pPr algn="l">
              <a:lnSpc>
                <a:spcPts val="2200"/>
              </a:lnSpc>
              <a:spcBef>
                <a:spcPts val="0"/>
              </a:spcBef>
              <a:spcAft>
                <a:spcPts val="0"/>
              </a:spcAft>
            </a:pPr>
            <a:r>
              <a:rPr sz="1900" b="1">
                <a:solidFill>
                  <a:srgbClr val="0A0B0C"/>
                </a:solidFill>
                <a:latin typeface="Outfit"/>
                <a:ea typeface="Outfit"/>
                <a:cs typeface="Outfit"/>
              </a:rPr>
              <a:t>Passwords and security details</a:t>
            </a:r>
          </a:p>
        </p:txBody>
      </p:sp>
      <p:pic>
        <p:nvPicPr>
          <p:cNvPr id="20" name="Picture 19" descr="Examples"/>
          <p:cNvPicPr>
            <a:picLocks noChangeAspect="1"/>
          </p:cNvPicPr>
          <p:nvPr/>
        </p:nvPicPr>
        <p:blipFill>
          <a:blip r:embed="rId3"/>
          <a:stretch>
            <a:fillRect/>
          </a:stretch>
        </p:blipFill>
        <p:spPr>
          <a:xfrm>
            <a:off x="6452463" y="3081528"/>
            <a:ext cx="804713" cy="190500"/>
          </a:xfrm>
          <a:prstGeom prst="rect">
            <a:avLst/>
          </a:prstGeom>
        </p:spPr>
      </p:pic>
      <p:sp>
        <p:nvSpPr>
          <p:cNvPr id="21" name="TextBox 20"/>
          <p:cNvSpPr txBox="1"/>
          <p:nvPr/>
        </p:nvSpPr>
        <p:spPr>
          <a:xfrm>
            <a:off x="6452463" y="3355848"/>
            <a:ext cx="2119807" cy="1170432"/>
          </a:xfrm>
          <a:prstGeom prst="rect">
            <a:avLst/>
          </a:prstGeom>
          <a:noFill/>
        </p:spPr>
        <p:txBody>
          <a:bodyPr wrap="square" lIns="0" rIns="0" tIns="0" bIns="0" anchor="t">
            <a:noAutofit/>
          </a:bodyPr>
          <a:lstStyle/>
          <a:p>
            <a:pPr algn="l">
              <a:lnSpc>
                <a:spcPts val="2100"/>
              </a:lnSpc>
              <a:spcBef>
                <a:spcPts val="0"/>
              </a:spcBef>
              <a:spcAft>
                <a:spcPts val="400"/>
              </a:spcAft>
            </a:pPr>
            <a:r>
              <a:rPr sz="1600" b="0">
                <a:solidFill>
                  <a:srgbClr val="0A0B0C"/>
                </a:solidFill>
                <a:latin typeface="Outfit"/>
                <a:ea typeface="Outfit"/>
                <a:cs typeface="Outfit"/>
              </a:rPr>
              <a:t>A login.</a:t>
            </a:r>
          </a:p>
          <a:p>
            <a:pPr algn="l">
              <a:lnSpc>
                <a:spcPts val="2100"/>
              </a:lnSpc>
              <a:spcBef>
                <a:spcPts val="0"/>
              </a:spcBef>
              <a:spcAft>
                <a:spcPts val="400"/>
              </a:spcAft>
            </a:pPr>
            <a:r>
              <a:rPr sz="1600" b="0">
                <a:solidFill>
                  <a:srgbClr val="0A0B0C"/>
                </a:solidFill>
                <a:latin typeface="Outfit"/>
                <a:ea typeface="Outfit"/>
                <a:cs typeface="Outfit"/>
              </a:rPr>
              <a:t>A door code.</a:t>
            </a:r>
          </a:p>
          <a:p>
            <a:pPr algn="l">
              <a:lnSpc>
                <a:spcPts val="2100"/>
              </a:lnSpc>
              <a:spcBef>
                <a:spcPts val="0"/>
              </a:spcBef>
              <a:spcAft>
                <a:spcPts val="400"/>
              </a:spcAft>
            </a:pPr>
            <a:r>
              <a:rPr sz="1600" b="0">
                <a:solidFill>
                  <a:srgbClr val="0A0B0C"/>
                </a:solidFill>
                <a:latin typeface="Outfit"/>
                <a:ea typeface="Outfit"/>
                <a:cs typeface="Outfit"/>
              </a:rPr>
              <a:t>An access key.</a:t>
            </a:r>
          </a:p>
        </p:txBody>
      </p:sp>
      <p:sp>
        <p:nvSpPr>
          <p:cNvPr id="22" name="Rectangle 21"/>
          <p:cNvSpPr/>
          <p:nvPr/>
        </p:nvSpPr>
        <p:spPr>
          <a:xfrm>
            <a:off x="9130055" y="1865376"/>
            <a:ext cx="2595295" cy="278892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ectangle 22"/>
          <p:cNvSpPr/>
          <p:nvPr/>
        </p:nvSpPr>
        <p:spPr>
          <a:xfrm>
            <a:off x="9047759" y="1783080"/>
            <a:ext cx="2595295" cy="278892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ectangle 23"/>
          <p:cNvSpPr/>
          <p:nvPr/>
        </p:nvSpPr>
        <p:spPr>
          <a:xfrm>
            <a:off x="9047759" y="1783080"/>
            <a:ext cx="2595295" cy="109728"/>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9285503" y="2075688"/>
            <a:ext cx="2119807" cy="914400"/>
          </a:xfrm>
          <a:prstGeom prst="rect">
            <a:avLst/>
          </a:prstGeom>
          <a:noFill/>
        </p:spPr>
        <p:txBody>
          <a:bodyPr wrap="square" lIns="0" rIns="0" tIns="0" bIns="0" anchor="t">
            <a:noAutofit/>
          </a:bodyPr>
          <a:lstStyle/>
          <a:p>
            <a:pPr algn="l">
              <a:lnSpc>
                <a:spcPts val="2200"/>
              </a:lnSpc>
              <a:spcBef>
                <a:spcPts val="0"/>
              </a:spcBef>
              <a:spcAft>
                <a:spcPts val="0"/>
              </a:spcAft>
            </a:pPr>
            <a:r>
              <a:rPr sz="1900" b="1">
                <a:solidFill>
                  <a:srgbClr val="0A0B0C"/>
                </a:solidFill>
                <a:latin typeface="Outfit"/>
                <a:ea typeface="Outfit"/>
                <a:cs typeface="Outfit"/>
              </a:rPr>
              <a:t>Unreleased financials</a:t>
            </a:r>
          </a:p>
        </p:txBody>
      </p:sp>
      <p:pic>
        <p:nvPicPr>
          <p:cNvPr id="26" name="Picture 25" descr="Examples"/>
          <p:cNvPicPr>
            <a:picLocks noChangeAspect="1"/>
          </p:cNvPicPr>
          <p:nvPr/>
        </p:nvPicPr>
        <p:blipFill>
          <a:blip r:embed="rId3"/>
          <a:stretch>
            <a:fillRect/>
          </a:stretch>
        </p:blipFill>
        <p:spPr>
          <a:xfrm>
            <a:off x="9285503" y="3081528"/>
            <a:ext cx="804713" cy="190500"/>
          </a:xfrm>
          <a:prstGeom prst="rect">
            <a:avLst/>
          </a:prstGeom>
        </p:spPr>
      </p:pic>
      <p:sp>
        <p:nvSpPr>
          <p:cNvPr id="27" name="TextBox 26"/>
          <p:cNvSpPr txBox="1"/>
          <p:nvPr/>
        </p:nvSpPr>
        <p:spPr>
          <a:xfrm>
            <a:off x="9285503" y="3355848"/>
            <a:ext cx="2119807" cy="1170432"/>
          </a:xfrm>
          <a:prstGeom prst="rect">
            <a:avLst/>
          </a:prstGeom>
          <a:noFill/>
        </p:spPr>
        <p:txBody>
          <a:bodyPr wrap="square" lIns="0" rIns="0" tIns="0" bIns="0" anchor="t">
            <a:noAutofit/>
          </a:bodyPr>
          <a:lstStyle/>
          <a:p>
            <a:pPr algn="l">
              <a:lnSpc>
                <a:spcPts val="2100"/>
              </a:lnSpc>
              <a:spcBef>
                <a:spcPts val="0"/>
              </a:spcBef>
              <a:spcAft>
                <a:spcPts val="400"/>
              </a:spcAft>
            </a:pPr>
            <a:r>
              <a:rPr sz="1600" b="0">
                <a:solidFill>
                  <a:srgbClr val="0A0B0C"/>
                </a:solidFill>
                <a:latin typeface="Outfit"/>
                <a:ea typeface="Outfit"/>
                <a:cs typeface="Outfit"/>
              </a:rPr>
              <a:t>Next quarter's forecast.</a:t>
            </a:r>
          </a:p>
          <a:p>
            <a:pPr algn="l">
              <a:lnSpc>
                <a:spcPts val="2100"/>
              </a:lnSpc>
              <a:spcBef>
                <a:spcPts val="0"/>
              </a:spcBef>
              <a:spcAft>
                <a:spcPts val="400"/>
              </a:spcAft>
            </a:pPr>
            <a:r>
              <a:rPr sz="1600" b="0">
                <a:solidFill>
                  <a:srgbClr val="0A0B0C"/>
                </a:solidFill>
                <a:latin typeface="Outfit"/>
                <a:ea typeface="Outfit"/>
                <a:cs typeface="Outfit"/>
              </a:rPr>
              <a:t>A price we have not announced.</a:t>
            </a:r>
          </a:p>
        </p:txBody>
      </p:sp>
      <p:sp>
        <p:nvSpPr>
          <p:cNvPr id="28" name="TextBox 27"/>
          <p:cNvSpPr txBox="1"/>
          <p:nvPr/>
        </p:nvSpPr>
        <p:spPr>
          <a:xfrm>
            <a:off x="548640" y="4846320"/>
            <a:ext cx="11064240" cy="384048"/>
          </a:xfrm>
          <a:prstGeom prst="rect">
            <a:avLst/>
          </a:prstGeom>
          <a:noFill/>
        </p:spPr>
        <p:txBody>
          <a:bodyPr wrap="square" lIns="0" rIns="0" tIns="0" bIns="0" anchor="t">
            <a:noAutofit/>
          </a:bodyPr>
          <a:lstStyle/>
          <a:p>
            <a:pPr algn="l">
              <a:lnSpc>
                <a:spcPts val="2200"/>
              </a:lnSpc>
              <a:spcBef>
                <a:spcPts val="0"/>
              </a:spcBef>
              <a:spcAft>
                <a:spcPts val="0"/>
              </a:spcAft>
            </a:pPr>
            <a:r>
              <a:rPr sz="1700" b="0">
                <a:solidFill>
                  <a:srgbClr val="0A0B0C"/>
                </a:solidFill>
                <a:highlight>
                  <a:srgbClr val="FFC21A"/>
                </a:highlight>
                <a:latin typeface="Outfit"/>
                <a:ea typeface="Outfit"/>
                <a:cs typeface="Outfit"/>
              </a:rPr>
              <a:t>[And anything else our policy adds]</a:t>
            </a:r>
          </a:p>
        </p:txBody>
      </p:sp>
      <p:sp>
        <p:nvSpPr>
          <p:cNvPr id="29" name="TextBox 28"/>
          <p:cNvSpPr txBox="1"/>
          <p:nvPr/>
        </p:nvSpPr>
        <p:spPr>
          <a:xfrm>
            <a:off x="548640" y="5349240"/>
            <a:ext cx="11064240" cy="548640"/>
          </a:xfrm>
          <a:prstGeom prst="rect">
            <a:avLst/>
          </a:prstGeom>
          <a:noFill/>
        </p:spPr>
        <p:txBody>
          <a:bodyPr wrap="square" lIns="0" rIns="0" tIns="0" bIns="0" anchor="t">
            <a:noAutofit/>
          </a:bodyPr>
          <a:lstStyle/>
          <a:p>
            <a:pPr algn="l">
              <a:lnSpc>
                <a:spcPts val="3000"/>
              </a:lnSpc>
              <a:spcBef>
                <a:spcPts val="0"/>
              </a:spcBef>
              <a:spcAft>
                <a:spcPts val="0"/>
              </a:spcAft>
            </a:pPr>
            <a:r>
              <a:rPr sz="2400" b="1">
                <a:solidFill>
                  <a:srgbClr val="0A0B0C"/>
                </a:solidFill>
                <a:latin typeface="Outfit"/>
                <a:ea typeface="Outfit"/>
                <a:cs typeface="Outfit"/>
              </a:rPr>
              <a:t>Not sure? Leave it out, or ask </a:t>
            </a:r>
            <a:r>
              <a:rPr sz="2400" b="1">
                <a:solidFill>
                  <a:srgbClr val="0A0B0C"/>
                </a:solidFill>
                <a:highlight>
                  <a:srgbClr val="FFC21A"/>
                </a:highlight>
                <a:latin typeface="Outfit"/>
                <a:ea typeface="Outfit"/>
                <a:cs typeface="Outfit"/>
              </a:rPr>
              <a:t>[name]</a:t>
            </a:r>
            <a:r>
              <a:rPr sz="2400" b="1">
                <a:solidFill>
                  <a:srgbClr val="0A0B0C"/>
                </a:solidFill>
                <a:latin typeface="Outfit"/>
                <a:ea typeface="Outfit"/>
                <a:cs typeface="Outfit"/>
              </a:rPr>
              <a:t> first.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Picture 1" descr="Rule 01 / In detail"/>
          <p:cNvPicPr>
            <a:picLocks noChangeAspect="1"/>
          </p:cNvPicPr>
          <p:nvPr/>
        </p:nvPicPr>
        <p:blipFill>
          <a:blip r:embed="rId2"/>
          <a:stretch>
            <a:fillRect/>
          </a:stretch>
        </p:blipFill>
        <p:spPr>
          <a:xfrm>
            <a:off x="548640" y="502920"/>
            <a:ext cx="2627858" cy="266700"/>
          </a:xfrm>
          <a:prstGeom prst="rect">
            <a:avLst/>
          </a:prstGeom>
        </p:spPr>
      </p:pic>
      <p:sp>
        <p:nvSpPr>
          <p:cNvPr id="3" name="TextBox 2"/>
          <p:cNvSpPr txBox="1"/>
          <p:nvPr/>
        </p:nvSpPr>
        <p:spPr>
          <a:xfrm>
            <a:off x="548640" y="896112"/>
            <a:ext cx="11064240" cy="731520"/>
          </a:xfrm>
          <a:prstGeom prst="rect">
            <a:avLst/>
          </a:prstGeom>
          <a:noFill/>
        </p:spPr>
        <p:txBody>
          <a:bodyPr wrap="square" lIns="0" rIns="0" tIns="0" bIns="0" anchor="t">
            <a:noAutofit/>
          </a:bodyPr>
          <a:lstStyle/>
          <a:p>
            <a:pPr algn="l">
              <a:lnSpc>
                <a:spcPts val="4400"/>
              </a:lnSpc>
              <a:spcBef>
                <a:spcPts val="0"/>
              </a:spcBef>
              <a:spcAft>
                <a:spcPts val="0"/>
              </a:spcAft>
            </a:pPr>
            <a:r>
              <a:rPr sz="3800" b="1">
                <a:solidFill>
                  <a:srgbClr val="0A0B0C"/>
                </a:solidFill>
                <a:latin typeface="Outfit"/>
                <a:ea typeface="Outfit"/>
                <a:cs typeface="Outfit"/>
              </a:rPr>
              <a:t>How to ask for a new tool</a:t>
            </a:r>
          </a:p>
        </p:txBody>
      </p:sp>
      <p:sp>
        <p:nvSpPr>
          <p:cNvPr id="4" name="Rectangle 3"/>
          <p:cNvSpPr/>
          <p:nvPr/>
        </p:nvSpPr>
        <p:spPr>
          <a:xfrm>
            <a:off x="630936" y="1865376"/>
            <a:ext cx="2595295" cy="28803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548640" y="1783080"/>
            <a:ext cx="2595295" cy="288036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6" name="Picture 5" descr="1"/>
          <p:cNvPicPr>
            <a:picLocks noChangeAspect="1"/>
          </p:cNvPicPr>
          <p:nvPr/>
        </p:nvPicPr>
        <p:blipFill>
          <a:blip r:embed="rId3"/>
          <a:stretch>
            <a:fillRect/>
          </a:stretch>
        </p:blipFill>
        <p:spPr>
          <a:xfrm>
            <a:off x="804672" y="2039112"/>
            <a:ext cx="251519" cy="476250"/>
          </a:xfrm>
          <a:prstGeom prst="rect">
            <a:avLst/>
          </a:prstGeom>
        </p:spPr>
      </p:pic>
      <p:sp>
        <p:nvSpPr>
          <p:cNvPr id="7" name="TextBox 6"/>
          <p:cNvSpPr txBox="1"/>
          <p:nvPr/>
        </p:nvSpPr>
        <p:spPr>
          <a:xfrm>
            <a:off x="804672" y="2651760"/>
            <a:ext cx="2083231" cy="411480"/>
          </a:xfrm>
          <a:prstGeom prst="rect">
            <a:avLst/>
          </a:prstGeom>
          <a:noFill/>
        </p:spPr>
        <p:txBody>
          <a:bodyPr wrap="square" lIns="0" rIns="0" tIns="0" bIns="0" anchor="t">
            <a:noAutofit/>
          </a:bodyPr>
          <a:lstStyle/>
          <a:p>
            <a:pPr algn="l">
              <a:lnSpc>
                <a:spcPts val="2600"/>
              </a:lnSpc>
              <a:spcBef>
                <a:spcPts val="0"/>
              </a:spcBef>
              <a:spcAft>
                <a:spcPts val="0"/>
              </a:spcAft>
            </a:pPr>
            <a:r>
              <a:rPr sz="2200" b="1">
                <a:solidFill>
                  <a:srgbClr val="0A0B0C"/>
                </a:solidFill>
                <a:latin typeface="Outfit"/>
                <a:ea typeface="Outfit"/>
                <a:cs typeface="Outfit"/>
              </a:rPr>
              <a:t>Ask</a:t>
            </a:r>
          </a:p>
        </p:txBody>
      </p:sp>
      <p:sp>
        <p:nvSpPr>
          <p:cNvPr id="8" name="TextBox 7"/>
          <p:cNvSpPr txBox="1"/>
          <p:nvPr/>
        </p:nvSpPr>
        <p:spPr>
          <a:xfrm>
            <a:off x="804672" y="3108960"/>
            <a:ext cx="2083231" cy="1417320"/>
          </a:xfrm>
          <a:prstGeom prst="rect">
            <a:avLst/>
          </a:prstGeom>
          <a:noFill/>
        </p:spPr>
        <p:txBody>
          <a:bodyPr wrap="square" lIns="0" rIns="0" tIns="0" bIns="0" anchor="t">
            <a:noAutofit/>
          </a:bodyPr>
          <a:lstStyle/>
          <a:p>
            <a:pPr algn="l">
              <a:lnSpc>
                <a:spcPts val="2100"/>
              </a:lnSpc>
              <a:spcBef>
                <a:spcPts val="0"/>
              </a:spcBef>
              <a:spcAft>
                <a:spcPts val="0"/>
              </a:spcAft>
            </a:pPr>
            <a:r>
              <a:rPr sz="1600" b="0">
                <a:solidFill>
                  <a:srgbClr val="0A0B0C"/>
                </a:solidFill>
                <a:latin typeface="Outfit"/>
                <a:ea typeface="Outfit"/>
                <a:cs typeface="Outfit"/>
              </a:rPr>
              <a:t>Fill in the new-tool request form and send it to </a:t>
            </a:r>
            <a:r>
              <a:rPr sz="1600" b="0">
                <a:solidFill>
                  <a:srgbClr val="0A0B0C"/>
                </a:solidFill>
                <a:highlight>
                  <a:srgbClr val="FFC21A"/>
                </a:highlight>
                <a:latin typeface="Outfit"/>
                <a:ea typeface="Outfit"/>
                <a:cs typeface="Outfit"/>
              </a:rPr>
              <a:t>[name or channel]</a:t>
            </a:r>
            <a:r>
              <a:rPr sz="1600" b="0">
                <a:solidFill>
                  <a:srgbClr val="0A0B0C"/>
                </a:solidFill>
                <a:latin typeface="Outfit"/>
                <a:ea typeface="Outfit"/>
                <a:cs typeface="Outfit"/>
              </a:rPr>
              <a:t>.</a:t>
            </a:r>
          </a:p>
        </p:txBody>
      </p:sp>
      <p:sp>
        <p:nvSpPr>
          <p:cNvPr id="9" name="Rectangle 8"/>
          <p:cNvSpPr/>
          <p:nvPr/>
        </p:nvSpPr>
        <p:spPr>
          <a:xfrm>
            <a:off x="3463975" y="1865376"/>
            <a:ext cx="2595295" cy="28803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ectangle 9"/>
          <p:cNvSpPr/>
          <p:nvPr/>
        </p:nvSpPr>
        <p:spPr>
          <a:xfrm>
            <a:off x="3381679" y="1783080"/>
            <a:ext cx="2595295" cy="288036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2"/>
          <p:cNvPicPr>
            <a:picLocks noChangeAspect="1"/>
          </p:cNvPicPr>
          <p:nvPr/>
        </p:nvPicPr>
        <p:blipFill>
          <a:blip r:embed="rId4"/>
          <a:stretch>
            <a:fillRect/>
          </a:stretch>
        </p:blipFill>
        <p:spPr>
          <a:xfrm>
            <a:off x="3637711" y="2039112"/>
            <a:ext cx="251519" cy="476250"/>
          </a:xfrm>
          <a:prstGeom prst="rect">
            <a:avLst/>
          </a:prstGeom>
        </p:spPr>
      </p:pic>
      <p:sp>
        <p:nvSpPr>
          <p:cNvPr id="12" name="TextBox 11"/>
          <p:cNvSpPr txBox="1"/>
          <p:nvPr/>
        </p:nvSpPr>
        <p:spPr>
          <a:xfrm>
            <a:off x="3637711" y="2651760"/>
            <a:ext cx="2083231" cy="411480"/>
          </a:xfrm>
          <a:prstGeom prst="rect">
            <a:avLst/>
          </a:prstGeom>
          <a:noFill/>
        </p:spPr>
        <p:txBody>
          <a:bodyPr wrap="square" lIns="0" rIns="0" tIns="0" bIns="0" anchor="t">
            <a:noAutofit/>
          </a:bodyPr>
          <a:lstStyle/>
          <a:p>
            <a:pPr algn="l">
              <a:lnSpc>
                <a:spcPts val="2600"/>
              </a:lnSpc>
              <a:spcBef>
                <a:spcPts val="0"/>
              </a:spcBef>
              <a:spcAft>
                <a:spcPts val="0"/>
              </a:spcAft>
            </a:pPr>
            <a:r>
              <a:rPr sz="2200" b="1">
                <a:solidFill>
                  <a:srgbClr val="0A0B0C"/>
                </a:solidFill>
                <a:latin typeface="Outfit"/>
                <a:ea typeface="Outfit"/>
                <a:cs typeface="Outfit"/>
              </a:rPr>
              <a:t>Check</a:t>
            </a:r>
          </a:p>
        </p:txBody>
      </p:sp>
      <p:sp>
        <p:nvSpPr>
          <p:cNvPr id="13" name="TextBox 12"/>
          <p:cNvSpPr txBox="1"/>
          <p:nvPr/>
        </p:nvSpPr>
        <p:spPr>
          <a:xfrm>
            <a:off x="3637711" y="3108960"/>
            <a:ext cx="2083231" cy="1417320"/>
          </a:xfrm>
          <a:prstGeom prst="rect">
            <a:avLst/>
          </a:prstGeom>
          <a:noFill/>
        </p:spPr>
        <p:txBody>
          <a:bodyPr wrap="square" lIns="0" rIns="0" tIns="0" bIns="0" anchor="t">
            <a:noAutofit/>
          </a:bodyPr>
          <a:lstStyle/>
          <a:p>
            <a:pPr algn="l">
              <a:lnSpc>
                <a:spcPts val="2100"/>
              </a:lnSpc>
              <a:spcBef>
                <a:spcPts val="0"/>
              </a:spcBef>
              <a:spcAft>
                <a:spcPts val="0"/>
              </a:spcAft>
            </a:pPr>
            <a:r>
              <a:rPr sz="1600" b="0">
                <a:solidFill>
                  <a:srgbClr val="0A0B0C"/>
                </a:solidFill>
                <a:highlight>
                  <a:srgbClr val="FFC21A"/>
                </a:highlight>
                <a:latin typeface="Outfit"/>
                <a:ea typeface="Outfit"/>
                <a:cs typeface="Outfit"/>
              </a:rPr>
              <a:t>[Policy owner]</a:t>
            </a:r>
            <a:r>
              <a:rPr sz="1600" b="0">
                <a:solidFill>
                  <a:srgbClr val="0A0B0C"/>
                </a:solidFill>
                <a:latin typeface="Outfit"/>
                <a:ea typeface="Outfit"/>
                <a:cs typeface="Outfit"/>
              </a:rPr>
              <a:t> asks the maker where our information goes and who controls the account.</a:t>
            </a:r>
          </a:p>
        </p:txBody>
      </p:sp>
      <p:sp>
        <p:nvSpPr>
          <p:cNvPr id="14" name="Rectangle 13"/>
          <p:cNvSpPr/>
          <p:nvPr/>
        </p:nvSpPr>
        <p:spPr>
          <a:xfrm>
            <a:off x="6297015" y="1865376"/>
            <a:ext cx="2595295" cy="28803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6214719" y="1783080"/>
            <a:ext cx="2595295" cy="288036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3"/>
          <p:cNvPicPr>
            <a:picLocks noChangeAspect="1"/>
          </p:cNvPicPr>
          <p:nvPr/>
        </p:nvPicPr>
        <p:blipFill>
          <a:blip r:embed="rId5"/>
          <a:stretch>
            <a:fillRect/>
          </a:stretch>
        </p:blipFill>
        <p:spPr>
          <a:xfrm>
            <a:off x="6470751" y="2039112"/>
            <a:ext cx="251519" cy="476250"/>
          </a:xfrm>
          <a:prstGeom prst="rect">
            <a:avLst/>
          </a:prstGeom>
        </p:spPr>
      </p:pic>
      <p:sp>
        <p:nvSpPr>
          <p:cNvPr id="17" name="TextBox 16"/>
          <p:cNvSpPr txBox="1"/>
          <p:nvPr/>
        </p:nvSpPr>
        <p:spPr>
          <a:xfrm>
            <a:off x="6470751" y="2651760"/>
            <a:ext cx="2083231" cy="411480"/>
          </a:xfrm>
          <a:prstGeom prst="rect">
            <a:avLst/>
          </a:prstGeom>
          <a:noFill/>
        </p:spPr>
        <p:txBody>
          <a:bodyPr wrap="square" lIns="0" rIns="0" tIns="0" bIns="0" anchor="t">
            <a:noAutofit/>
          </a:bodyPr>
          <a:lstStyle/>
          <a:p>
            <a:pPr algn="l">
              <a:lnSpc>
                <a:spcPts val="2600"/>
              </a:lnSpc>
              <a:spcBef>
                <a:spcPts val="0"/>
              </a:spcBef>
              <a:spcAft>
                <a:spcPts val="0"/>
              </a:spcAft>
            </a:pPr>
            <a:r>
              <a:rPr sz="2200" b="1">
                <a:solidFill>
                  <a:srgbClr val="0A0B0C"/>
                </a:solidFill>
                <a:latin typeface="Outfit"/>
                <a:ea typeface="Outfit"/>
                <a:cs typeface="Outfit"/>
              </a:rPr>
              <a:t>Try</a:t>
            </a:r>
          </a:p>
        </p:txBody>
      </p:sp>
      <p:sp>
        <p:nvSpPr>
          <p:cNvPr id="18" name="TextBox 17"/>
          <p:cNvSpPr txBox="1"/>
          <p:nvPr/>
        </p:nvSpPr>
        <p:spPr>
          <a:xfrm>
            <a:off x="6470751" y="3108960"/>
            <a:ext cx="2083231" cy="1417320"/>
          </a:xfrm>
          <a:prstGeom prst="rect">
            <a:avLst/>
          </a:prstGeom>
          <a:noFill/>
        </p:spPr>
        <p:txBody>
          <a:bodyPr wrap="square" lIns="0" rIns="0" tIns="0" bIns="0" anchor="t">
            <a:noAutofit/>
          </a:bodyPr>
          <a:lstStyle/>
          <a:p>
            <a:pPr algn="l">
              <a:lnSpc>
                <a:spcPts val="2100"/>
              </a:lnSpc>
              <a:spcBef>
                <a:spcPts val="0"/>
              </a:spcBef>
              <a:spcAft>
                <a:spcPts val="0"/>
              </a:spcAft>
            </a:pPr>
            <a:r>
              <a:rPr sz="1600" b="0">
                <a:solidFill>
                  <a:srgbClr val="0A0B0C"/>
                </a:solidFill>
                <a:latin typeface="Outfit"/>
                <a:ea typeface="Outfit"/>
                <a:cs typeface="Outfit"/>
              </a:rPr>
              <a:t>A trial of </a:t>
            </a:r>
            <a:r>
              <a:rPr sz="1600" b="0">
                <a:solidFill>
                  <a:srgbClr val="0A0B0C"/>
                </a:solidFill>
                <a:highlight>
                  <a:srgbClr val="FFC21A"/>
                </a:highlight>
                <a:latin typeface="Outfit"/>
                <a:ea typeface="Outfit"/>
                <a:cs typeface="Outfit"/>
              </a:rPr>
              <a:t>[two weeks]</a:t>
            </a:r>
            <a:r>
              <a:rPr sz="1600" b="0">
                <a:solidFill>
                  <a:srgbClr val="0A0B0C"/>
                </a:solidFill>
                <a:latin typeface="Outfit"/>
                <a:ea typeface="Outfit"/>
                <a:cs typeface="Outfit"/>
              </a:rPr>
              <a:t>, with everyday information only.</a:t>
            </a:r>
          </a:p>
        </p:txBody>
      </p:sp>
      <p:sp>
        <p:nvSpPr>
          <p:cNvPr id="19" name="Rectangle 18"/>
          <p:cNvSpPr/>
          <p:nvPr/>
        </p:nvSpPr>
        <p:spPr>
          <a:xfrm>
            <a:off x="9130055" y="1865376"/>
            <a:ext cx="2595295" cy="28803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a:off x="9047759" y="1783080"/>
            <a:ext cx="2595295" cy="2880360"/>
          </a:xfrm>
          <a:prstGeom prst="rect">
            <a:avLst/>
          </a:prstGeom>
          <a:solidFill>
            <a:srgbClr val="FFC21A"/>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1" name="Picture 20" descr="4"/>
          <p:cNvPicPr>
            <a:picLocks noChangeAspect="1"/>
          </p:cNvPicPr>
          <p:nvPr/>
        </p:nvPicPr>
        <p:blipFill>
          <a:blip r:embed="rId6"/>
          <a:stretch>
            <a:fillRect/>
          </a:stretch>
        </p:blipFill>
        <p:spPr>
          <a:xfrm>
            <a:off x="9303791" y="2039112"/>
            <a:ext cx="251519" cy="476250"/>
          </a:xfrm>
          <a:prstGeom prst="rect">
            <a:avLst/>
          </a:prstGeom>
        </p:spPr>
      </p:pic>
      <p:sp>
        <p:nvSpPr>
          <p:cNvPr id="22" name="TextBox 21"/>
          <p:cNvSpPr txBox="1"/>
          <p:nvPr/>
        </p:nvSpPr>
        <p:spPr>
          <a:xfrm>
            <a:off x="9303791" y="2651760"/>
            <a:ext cx="2083231" cy="411480"/>
          </a:xfrm>
          <a:prstGeom prst="rect">
            <a:avLst/>
          </a:prstGeom>
          <a:noFill/>
        </p:spPr>
        <p:txBody>
          <a:bodyPr wrap="square" lIns="0" rIns="0" tIns="0" bIns="0" anchor="t">
            <a:noAutofit/>
          </a:bodyPr>
          <a:lstStyle/>
          <a:p>
            <a:pPr algn="l">
              <a:lnSpc>
                <a:spcPts val="2600"/>
              </a:lnSpc>
              <a:spcBef>
                <a:spcPts val="0"/>
              </a:spcBef>
              <a:spcAft>
                <a:spcPts val="0"/>
              </a:spcAft>
            </a:pPr>
            <a:r>
              <a:rPr sz="2200" b="1">
                <a:solidFill>
                  <a:srgbClr val="0A0B0C"/>
                </a:solidFill>
                <a:latin typeface="Outfit"/>
                <a:ea typeface="Outfit"/>
                <a:cs typeface="Outfit"/>
              </a:rPr>
              <a:t>Decide</a:t>
            </a:r>
          </a:p>
        </p:txBody>
      </p:sp>
      <p:sp>
        <p:nvSpPr>
          <p:cNvPr id="23" name="TextBox 22"/>
          <p:cNvSpPr txBox="1"/>
          <p:nvPr/>
        </p:nvSpPr>
        <p:spPr>
          <a:xfrm>
            <a:off x="9303791" y="3108960"/>
            <a:ext cx="2083231" cy="1417320"/>
          </a:xfrm>
          <a:prstGeom prst="rect">
            <a:avLst/>
          </a:prstGeom>
          <a:noFill/>
        </p:spPr>
        <p:txBody>
          <a:bodyPr wrap="square" lIns="0" rIns="0" tIns="0" bIns="0" anchor="t">
            <a:noAutofit/>
          </a:bodyPr>
          <a:lstStyle/>
          <a:p>
            <a:pPr algn="l">
              <a:lnSpc>
                <a:spcPts val="2100"/>
              </a:lnSpc>
              <a:spcBef>
                <a:spcPts val="0"/>
              </a:spcBef>
              <a:spcAft>
                <a:spcPts val="0"/>
              </a:spcAft>
            </a:pPr>
            <a:r>
              <a:rPr sz="1600" b="0">
                <a:solidFill>
                  <a:srgbClr val="0A0B0C"/>
                </a:solidFill>
                <a:latin typeface="Outfit"/>
                <a:ea typeface="Outfit"/>
                <a:cs typeface="Outfit"/>
              </a:rPr>
              <a:t>It goes into the register with what it's approved for, or you hear why not.</a:t>
            </a:r>
          </a:p>
        </p:txBody>
      </p:sp>
      <p:sp>
        <p:nvSpPr>
          <p:cNvPr id="24" name="TextBox 23"/>
          <p:cNvSpPr txBox="1"/>
          <p:nvPr/>
        </p:nvSpPr>
        <p:spPr>
          <a:xfrm>
            <a:off x="548640" y="4983480"/>
            <a:ext cx="11064240" cy="914400"/>
          </a:xfrm>
          <a:prstGeom prst="rect">
            <a:avLst/>
          </a:prstGeom>
          <a:noFill/>
        </p:spPr>
        <p:txBody>
          <a:bodyPr wrap="square" lIns="0" rIns="0" tIns="0" bIns="0" anchor="t">
            <a:noAutofit/>
          </a:bodyPr>
          <a:lstStyle/>
          <a:p>
            <a:pPr algn="l">
              <a:lnSpc>
                <a:spcPts val="2600"/>
              </a:lnSpc>
              <a:spcBef>
                <a:spcPts val="0"/>
              </a:spcBef>
              <a:spcAft>
                <a:spcPts val="0"/>
              </a:spcAft>
            </a:pPr>
            <a:r>
              <a:rPr sz="2000" b="0">
                <a:solidFill>
                  <a:srgbClr val="0A0B0C"/>
                </a:solidFill>
                <a:latin typeface="Outfit"/>
                <a:ea typeface="Outfit"/>
                <a:cs typeface="Outfit"/>
              </a:rPr>
              <a:t>You'll get an answer within </a:t>
            </a:r>
            <a:r>
              <a:rPr sz="2000" b="0">
                <a:solidFill>
                  <a:srgbClr val="0A0B0C"/>
                </a:solidFill>
                <a:highlight>
                  <a:srgbClr val="FFC21A"/>
                </a:highlight>
                <a:latin typeface="Outfit"/>
                <a:ea typeface="Outfit"/>
                <a:cs typeface="Outfit"/>
              </a:rPr>
              <a:t>[10 working days]</a:t>
            </a:r>
            <a:r>
              <a:rPr sz="2000" b="0">
                <a:solidFill>
                  <a:srgbClr val="0A0B0C"/>
                </a:solidFill>
                <a:latin typeface="Outfit"/>
                <a:ea typeface="Outfit"/>
                <a:cs typeface="Outfit"/>
              </a:rPr>
              <a:t>. New AI features in software we already use count as new tools too.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C21A"/>
        </a:solidFill>
        <a:effectLst/>
      </p:bgPr>
    </p:bg>
    <p:spTree>
      <p:nvGrpSpPr>
        <p:cNvPr id="1" name=""/>
        <p:cNvGrpSpPr/>
        <p:nvPr/>
      </p:nvGrpSpPr>
      <p:grpSpPr/>
      <p:sp>
        <p:nvSpPr>
          <p:cNvPr id="2" name="Rectangle 1"/>
          <p:cNvSpPr/>
          <p:nvPr/>
        </p:nvSpPr>
        <p:spPr>
          <a:xfrm>
            <a:off x="0" y="6053328"/>
            <a:ext cx="12191695" cy="804671"/>
          </a:xfrm>
          <a:prstGeom prst="rect">
            <a:avLst/>
          </a:prstGeom>
          <a:solidFill>
            <a:srgbClr val="E5A9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The next 30 days"/>
          <p:cNvPicPr>
            <a:picLocks noChangeAspect="1"/>
          </p:cNvPicPr>
          <p:nvPr/>
        </p:nvPicPr>
        <p:blipFill>
          <a:blip r:embed="rId2"/>
          <a:stretch>
            <a:fillRect/>
          </a:stretch>
        </p:blipFill>
        <p:spPr>
          <a:xfrm>
            <a:off x="548640" y="502920"/>
            <a:ext cx="2212925" cy="266700"/>
          </a:xfrm>
          <a:prstGeom prst="rect">
            <a:avLst/>
          </a:prstGeom>
        </p:spPr>
      </p:pic>
      <p:sp>
        <p:nvSpPr>
          <p:cNvPr id="4" name="TextBox 3"/>
          <p:cNvSpPr txBox="1"/>
          <p:nvPr/>
        </p:nvSpPr>
        <p:spPr>
          <a:xfrm>
            <a:off x="548640" y="896112"/>
            <a:ext cx="11064240" cy="731520"/>
          </a:xfrm>
          <a:prstGeom prst="rect">
            <a:avLst/>
          </a:prstGeom>
          <a:noFill/>
        </p:spPr>
        <p:txBody>
          <a:bodyPr wrap="square" lIns="0" rIns="0" tIns="0" bIns="0" anchor="t">
            <a:noAutofit/>
          </a:bodyPr>
          <a:lstStyle/>
          <a:p>
            <a:pPr algn="l">
              <a:lnSpc>
                <a:spcPts val="4400"/>
              </a:lnSpc>
              <a:spcBef>
                <a:spcPts val="0"/>
              </a:spcBef>
              <a:spcAft>
                <a:spcPts val="0"/>
              </a:spcAft>
            </a:pPr>
            <a:r>
              <a:rPr sz="3800" b="1">
                <a:solidFill>
                  <a:srgbClr val="0A0B0C"/>
                </a:solidFill>
                <a:latin typeface="Outfit"/>
                <a:ea typeface="Outfit"/>
                <a:cs typeface="Outfit"/>
              </a:rPr>
              <a:t>Here's what changes, and when</a:t>
            </a:r>
          </a:p>
        </p:txBody>
      </p:sp>
      <p:sp>
        <p:nvSpPr>
          <p:cNvPr id="5" name="Rectangle 4"/>
          <p:cNvSpPr/>
          <p:nvPr/>
        </p:nvSpPr>
        <p:spPr>
          <a:xfrm>
            <a:off x="630936" y="1865376"/>
            <a:ext cx="2595295" cy="24231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ectangle 5"/>
          <p:cNvSpPr/>
          <p:nvPr/>
        </p:nvSpPr>
        <p:spPr>
          <a:xfrm>
            <a:off x="548640" y="1783080"/>
            <a:ext cx="2595295" cy="242316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548640" y="1783080"/>
            <a:ext cx="2595295" cy="82296"/>
          </a:xfrm>
          <a:prstGeom prst="rect">
            <a:avLst/>
          </a:prstGeom>
          <a:solidFill>
            <a:srgbClr val="1F5F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04672" y="2112264"/>
            <a:ext cx="2083231" cy="457200"/>
          </a:xfrm>
          <a:prstGeom prst="rect">
            <a:avLst/>
          </a:prstGeom>
          <a:noFill/>
        </p:spPr>
        <p:txBody>
          <a:bodyPr wrap="square" lIns="0" rIns="0" tIns="0" bIns="0" anchor="t">
            <a:noAutofit/>
          </a:bodyPr>
          <a:lstStyle/>
          <a:p>
            <a:pPr algn="l">
              <a:lnSpc>
                <a:spcPts val="2600"/>
              </a:lnSpc>
              <a:spcBef>
                <a:spcPts val="0"/>
              </a:spcBef>
              <a:spcAft>
                <a:spcPts val="0"/>
              </a:spcAft>
            </a:pPr>
            <a:r>
              <a:rPr sz="2200" b="1">
                <a:solidFill>
                  <a:srgbClr val="1F5FE0"/>
                </a:solidFill>
                <a:latin typeface="Outfit"/>
                <a:ea typeface="Outfit"/>
                <a:cs typeface="Outfit"/>
              </a:rPr>
              <a:t>Today</a:t>
            </a:r>
          </a:p>
        </p:txBody>
      </p:sp>
      <p:sp>
        <p:nvSpPr>
          <p:cNvPr id="9" name="TextBox 8"/>
          <p:cNvSpPr txBox="1"/>
          <p:nvPr/>
        </p:nvSpPr>
        <p:spPr>
          <a:xfrm>
            <a:off x="804672" y="2651760"/>
            <a:ext cx="2083231" cy="1417320"/>
          </a:xfrm>
          <a:prstGeom prst="rect">
            <a:avLst/>
          </a:prstGeom>
          <a:noFill/>
        </p:spPr>
        <p:txBody>
          <a:bodyPr wrap="square" lIns="0" rIns="0" tIns="0" bIns="0" anchor="t">
            <a:noAutofit/>
          </a:bodyPr>
          <a:lstStyle/>
          <a:p>
            <a:pPr algn="l">
              <a:lnSpc>
                <a:spcPts val="2300"/>
              </a:lnSpc>
              <a:spcBef>
                <a:spcPts val="0"/>
              </a:spcBef>
              <a:spcAft>
                <a:spcPts val="0"/>
              </a:spcAft>
            </a:pPr>
            <a:r>
              <a:rPr sz="1700" b="0">
                <a:solidFill>
                  <a:srgbClr val="0A0B0C"/>
                </a:solidFill>
                <a:latin typeface="Outfit"/>
                <a:ea typeface="Outfit"/>
                <a:cs typeface="Outfit"/>
              </a:rPr>
              <a:t>The policy and the one-page staff guide arrive in your inbox.</a:t>
            </a:r>
          </a:p>
        </p:txBody>
      </p:sp>
      <p:sp>
        <p:nvSpPr>
          <p:cNvPr id="10" name="Rectangle 9"/>
          <p:cNvSpPr/>
          <p:nvPr/>
        </p:nvSpPr>
        <p:spPr>
          <a:xfrm>
            <a:off x="3463975" y="1865376"/>
            <a:ext cx="2595295" cy="24231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3381679" y="1783080"/>
            <a:ext cx="2595295" cy="242316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3381679" y="1783080"/>
            <a:ext cx="2595295" cy="82296"/>
          </a:xfrm>
          <a:prstGeom prst="rect">
            <a:avLst/>
          </a:prstGeom>
          <a:solidFill>
            <a:srgbClr val="1F5F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3637711" y="2112264"/>
            <a:ext cx="2083231" cy="457200"/>
          </a:xfrm>
          <a:prstGeom prst="rect">
            <a:avLst/>
          </a:prstGeom>
          <a:noFill/>
        </p:spPr>
        <p:txBody>
          <a:bodyPr wrap="square" lIns="0" rIns="0" tIns="0" bIns="0" anchor="t">
            <a:noAutofit/>
          </a:bodyPr>
          <a:lstStyle/>
          <a:p>
            <a:pPr algn="l">
              <a:lnSpc>
                <a:spcPts val="2600"/>
              </a:lnSpc>
              <a:spcBef>
                <a:spcPts val="0"/>
              </a:spcBef>
              <a:spcAft>
                <a:spcPts val="0"/>
              </a:spcAft>
            </a:pPr>
            <a:r>
              <a:rPr sz="2200" b="1">
                <a:solidFill>
                  <a:srgbClr val="0A0B0C"/>
                </a:solidFill>
                <a:highlight>
                  <a:srgbClr val="FFC21A"/>
                </a:highlight>
                <a:latin typeface="Outfit"/>
                <a:ea typeface="Outfit"/>
                <a:cs typeface="Outfit"/>
              </a:rPr>
              <a:t>[Date]</a:t>
            </a:r>
          </a:p>
        </p:txBody>
      </p:sp>
      <p:sp>
        <p:nvSpPr>
          <p:cNvPr id="14" name="TextBox 13"/>
          <p:cNvSpPr txBox="1"/>
          <p:nvPr/>
        </p:nvSpPr>
        <p:spPr>
          <a:xfrm>
            <a:off x="3637711" y="2651760"/>
            <a:ext cx="2083231" cy="1417320"/>
          </a:xfrm>
          <a:prstGeom prst="rect">
            <a:avLst/>
          </a:prstGeom>
          <a:noFill/>
        </p:spPr>
        <p:txBody>
          <a:bodyPr wrap="square" lIns="0" rIns="0" tIns="0" bIns="0" anchor="t">
            <a:noAutofit/>
          </a:bodyPr>
          <a:lstStyle/>
          <a:p>
            <a:pPr algn="l">
              <a:lnSpc>
                <a:spcPts val="2300"/>
              </a:lnSpc>
              <a:spcBef>
                <a:spcPts val="0"/>
              </a:spcBef>
              <a:spcAft>
                <a:spcPts val="0"/>
              </a:spcAft>
            </a:pPr>
            <a:r>
              <a:rPr sz="1700" b="0">
                <a:solidFill>
                  <a:srgbClr val="0A0B0C"/>
                </a:solidFill>
                <a:latin typeface="Outfit"/>
                <a:ea typeface="Outfit"/>
                <a:cs typeface="Outfit"/>
              </a:rPr>
              <a:t>The policy starts. Approved tools only from this day.</a:t>
            </a:r>
          </a:p>
        </p:txBody>
      </p:sp>
      <p:sp>
        <p:nvSpPr>
          <p:cNvPr id="15" name="Rectangle 14"/>
          <p:cNvSpPr/>
          <p:nvPr/>
        </p:nvSpPr>
        <p:spPr>
          <a:xfrm>
            <a:off x="6297015" y="1865376"/>
            <a:ext cx="2595295" cy="24231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6214719" y="1783080"/>
            <a:ext cx="2595295" cy="242316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6214719" y="1783080"/>
            <a:ext cx="2595295" cy="82296"/>
          </a:xfrm>
          <a:prstGeom prst="rect">
            <a:avLst/>
          </a:prstGeom>
          <a:solidFill>
            <a:srgbClr val="1F5F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6470751" y="2112264"/>
            <a:ext cx="2083231" cy="457200"/>
          </a:xfrm>
          <a:prstGeom prst="rect">
            <a:avLst/>
          </a:prstGeom>
          <a:noFill/>
        </p:spPr>
        <p:txBody>
          <a:bodyPr wrap="square" lIns="0" rIns="0" tIns="0" bIns="0" anchor="t">
            <a:noAutofit/>
          </a:bodyPr>
          <a:lstStyle/>
          <a:p>
            <a:pPr algn="l">
              <a:lnSpc>
                <a:spcPts val="2600"/>
              </a:lnSpc>
              <a:spcBef>
                <a:spcPts val="0"/>
              </a:spcBef>
              <a:spcAft>
                <a:spcPts val="0"/>
              </a:spcAft>
            </a:pPr>
            <a:r>
              <a:rPr sz="2200" b="1">
                <a:solidFill>
                  <a:srgbClr val="0A0B0C"/>
                </a:solidFill>
                <a:highlight>
                  <a:srgbClr val="FFC21A"/>
                </a:highlight>
                <a:latin typeface="Outfit"/>
                <a:ea typeface="Outfit"/>
                <a:cs typeface="Outfit"/>
              </a:rPr>
              <a:t>[Date]</a:t>
            </a:r>
          </a:p>
        </p:txBody>
      </p:sp>
      <p:sp>
        <p:nvSpPr>
          <p:cNvPr id="19" name="TextBox 18"/>
          <p:cNvSpPr txBox="1"/>
          <p:nvPr/>
        </p:nvSpPr>
        <p:spPr>
          <a:xfrm>
            <a:off x="6470751" y="2651760"/>
            <a:ext cx="2083231" cy="1417320"/>
          </a:xfrm>
          <a:prstGeom prst="rect">
            <a:avLst/>
          </a:prstGeom>
          <a:noFill/>
        </p:spPr>
        <p:txBody>
          <a:bodyPr wrap="square" lIns="0" rIns="0" tIns="0" bIns="0" anchor="t">
            <a:noAutofit/>
          </a:bodyPr>
          <a:lstStyle/>
          <a:p>
            <a:pPr algn="l">
              <a:lnSpc>
                <a:spcPts val="2300"/>
              </a:lnSpc>
              <a:spcBef>
                <a:spcPts val="0"/>
              </a:spcBef>
              <a:spcAft>
                <a:spcPts val="0"/>
              </a:spcAft>
            </a:pPr>
            <a:r>
              <a:rPr sz="1700" b="0">
                <a:solidFill>
                  <a:srgbClr val="0A0B0C"/>
                </a:solidFill>
                <a:latin typeface="Outfit"/>
                <a:ea typeface="Outfit"/>
                <a:cs typeface="Outfit"/>
              </a:rPr>
              <a:t>Training for everyone, </a:t>
            </a:r>
            <a:r>
              <a:rPr sz="1700" b="0">
                <a:solidFill>
                  <a:srgbClr val="0A0B0C"/>
                </a:solidFill>
                <a:highlight>
                  <a:srgbClr val="FFC21A"/>
                </a:highlight>
                <a:latin typeface="Outfit"/>
                <a:ea typeface="Outfit"/>
                <a:cs typeface="Outfit"/>
              </a:rPr>
              <a:t>[about 60 minutes]</a:t>
            </a:r>
            <a:r>
              <a:rPr sz="1700" b="0">
                <a:solidFill>
                  <a:srgbClr val="0A0B0C"/>
                </a:solidFill>
                <a:latin typeface="Outfit"/>
                <a:ea typeface="Outfit"/>
                <a:cs typeface="Outfit"/>
              </a:rPr>
              <a:t>.</a:t>
            </a:r>
          </a:p>
        </p:txBody>
      </p:sp>
      <p:sp>
        <p:nvSpPr>
          <p:cNvPr id="20" name="Rectangle 19"/>
          <p:cNvSpPr/>
          <p:nvPr/>
        </p:nvSpPr>
        <p:spPr>
          <a:xfrm>
            <a:off x="9130055" y="1865376"/>
            <a:ext cx="2595295" cy="24231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ectangle 20"/>
          <p:cNvSpPr/>
          <p:nvPr/>
        </p:nvSpPr>
        <p:spPr>
          <a:xfrm>
            <a:off x="9047759" y="1783080"/>
            <a:ext cx="2595295" cy="242316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ectangle 21"/>
          <p:cNvSpPr/>
          <p:nvPr/>
        </p:nvSpPr>
        <p:spPr>
          <a:xfrm>
            <a:off x="9047759" y="1783080"/>
            <a:ext cx="2595295" cy="82296"/>
          </a:xfrm>
          <a:prstGeom prst="rect">
            <a:avLst/>
          </a:prstGeom>
          <a:solidFill>
            <a:srgbClr val="1F5F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9303791" y="2112264"/>
            <a:ext cx="2083231" cy="457200"/>
          </a:xfrm>
          <a:prstGeom prst="rect">
            <a:avLst/>
          </a:prstGeom>
          <a:noFill/>
        </p:spPr>
        <p:txBody>
          <a:bodyPr wrap="square" lIns="0" rIns="0" tIns="0" bIns="0" anchor="t">
            <a:noAutofit/>
          </a:bodyPr>
          <a:lstStyle/>
          <a:p>
            <a:pPr algn="l">
              <a:lnSpc>
                <a:spcPts val="2600"/>
              </a:lnSpc>
              <a:spcBef>
                <a:spcPts val="0"/>
              </a:spcBef>
              <a:spcAft>
                <a:spcPts val="0"/>
              </a:spcAft>
            </a:pPr>
            <a:r>
              <a:rPr sz="2200" b="1">
                <a:solidFill>
                  <a:srgbClr val="0A0B0C"/>
                </a:solidFill>
                <a:latin typeface="Outfit"/>
                <a:ea typeface="Outfit"/>
                <a:cs typeface="Outfit"/>
              </a:rPr>
              <a:t>By </a:t>
            </a:r>
            <a:r>
              <a:rPr sz="2200" b="1">
                <a:solidFill>
                  <a:srgbClr val="0A0B0C"/>
                </a:solidFill>
                <a:highlight>
                  <a:srgbClr val="FFC21A"/>
                </a:highlight>
                <a:latin typeface="Outfit"/>
                <a:ea typeface="Outfit"/>
                <a:cs typeface="Outfit"/>
              </a:rPr>
              <a:t>[date]</a:t>
            </a:r>
          </a:p>
        </p:txBody>
      </p:sp>
      <p:sp>
        <p:nvSpPr>
          <p:cNvPr id="24" name="TextBox 23"/>
          <p:cNvSpPr txBox="1"/>
          <p:nvPr/>
        </p:nvSpPr>
        <p:spPr>
          <a:xfrm>
            <a:off x="9303791" y="2651760"/>
            <a:ext cx="2083231" cy="1417320"/>
          </a:xfrm>
          <a:prstGeom prst="rect">
            <a:avLst/>
          </a:prstGeom>
          <a:noFill/>
        </p:spPr>
        <p:txBody>
          <a:bodyPr wrap="square" lIns="0" rIns="0" tIns="0" bIns="0" anchor="t">
            <a:noAutofit/>
          </a:bodyPr>
          <a:lstStyle/>
          <a:p>
            <a:pPr algn="l">
              <a:lnSpc>
                <a:spcPts val="2300"/>
              </a:lnSpc>
              <a:spcBef>
                <a:spcPts val="0"/>
              </a:spcBef>
              <a:spcAft>
                <a:spcPts val="0"/>
              </a:spcAft>
            </a:pPr>
            <a:r>
              <a:rPr sz="1700" b="0">
                <a:solidFill>
                  <a:srgbClr val="0A0B0C"/>
                </a:solidFill>
                <a:latin typeface="Outfit"/>
                <a:ea typeface="Outfit"/>
                <a:cs typeface="Outfit"/>
              </a:rPr>
              <a:t>Sign the sign-off sheet to say you've read it.</a:t>
            </a:r>
          </a:p>
        </p:txBody>
      </p:sp>
      <p:sp>
        <p:nvSpPr>
          <p:cNvPr id="25" name="TextBox 24"/>
          <p:cNvSpPr txBox="1"/>
          <p:nvPr/>
        </p:nvSpPr>
        <p:spPr>
          <a:xfrm>
            <a:off x="548640" y="4572000"/>
            <a:ext cx="11064240" cy="1280160"/>
          </a:xfrm>
          <a:prstGeom prst="rect">
            <a:avLst/>
          </a:prstGeom>
          <a:noFill/>
        </p:spPr>
        <p:txBody>
          <a:bodyPr wrap="square" lIns="0" rIns="0" tIns="0" bIns="0" anchor="t">
            <a:noAutofit/>
          </a:bodyPr>
          <a:lstStyle/>
          <a:p>
            <a:pPr algn="l">
              <a:lnSpc>
                <a:spcPts val="3000"/>
              </a:lnSpc>
              <a:spcBef>
                <a:spcPts val="0"/>
              </a:spcBef>
              <a:spcAft>
                <a:spcPts val="800"/>
              </a:spcAft>
            </a:pPr>
            <a:r>
              <a:rPr sz="2400" b="1">
                <a:solidFill>
                  <a:srgbClr val="0A0B0C"/>
                </a:solidFill>
                <a:latin typeface="Outfit"/>
                <a:ea typeface="Outfit"/>
                <a:cs typeface="Outfit"/>
              </a:rPr>
              <a:t>Slipped up? Tell </a:t>
            </a:r>
            <a:r>
              <a:rPr sz="2400" b="1">
                <a:solidFill>
                  <a:srgbClr val="0A0B0C"/>
                </a:solidFill>
                <a:highlight>
                  <a:srgbClr val="FFFFFF"/>
                </a:highlight>
                <a:latin typeface="Outfit"/>
                <a:ea typeface="Outfit"/>
                <a:cs typeface="Outfit"/>
              </a:rPr>
              <a:t>[name]</a:t>
            </a:r>
            <a:r>
              <a:rPr sz="2400" b="1">
                <a:solidFill>
                  <a:srgbClr val="0A0B0C"/>
                </a:solidFill>
                <a:latin typeface="Outfit"/>
                <a:ea typeface="Outfit"/>
                <a:cs typeface="Outfit"/>
              </a:rPr>
              <a:t> the same day. A fast report helps everyone.</a:t>
            </a:r>
          </a:p>
          <a:p>
            <a:pPr algn="l">
              <a:lnSpc>
                <a:spcPts val="2400"/>
              </a:lnSpc>
              <a:spcBef>
                <a:spcPts val="0"/>
              </a:spcBef>
              <a:spcAft>
                <a:spcPts val="0"/>
              </a:spcAft>
            </a:pPr>
            <a:r>
              <a:rPr sz="1800" b="0">
                <a:solidFill>
                  <a:srgbClr val="0A0B0C"/>
                </a:solidFill>
                <a:latin typeface="Outfit"/>
                <a:ea typeface="Outfit"/>
                <a:cs typeface="Outfit"/>
              </a:rPr>
              <a:t>Find the policy and the staff guide at </a:t>
            </a:r>
            <a:r>
              <a:rPr sz="1800" b="0">
                <a:solidFill>
                  <a:srgbClr val="0A0B0C"/>
                </a:solidFill>
                <a:highlight>
                  <a:srgbClr val="FFFFFF"/>
                </a:highlight>
                <a:latin typeface="Outfit"/>
                <a:ea typeface="Outfit"/>
                <a:cs typeface="Outfit"/>
              </a:rPr>
              <a:t>[link or folder]</a:t>
            </a:r>
            <a:r>
              <a:rPr sz="1800" b="0">
                <a:solidFill>
                  <a:srgbClr val="0A0B0C"/>
                </a:solidFill>
                <a:latin typeface="Outfit"/>
                <a:ea typeface="Outfit"/>
                <a:cs typeface="Outfit"/>
              </a:rPr>
              <a: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F5FE0"/>
        </a:solidFill>
        <a:effectLst/>
      </p:bgPr>
    </p:bg>
    <p:spTree>
      <p:nvGrpSpPr>
        <p:cNvPr id="1" name=""/>
        <p:cNvGrpSpPr/>
        <p:nvPr/>
      </p:nvGrpSpPr>
      <p:grpSpPr/>
      <p:sp>
        <p:nvSpPr>
          <p:cNvPr id="2" name="Rectangle 1"/>
          <p:cNvSpPr/>
          <p:nvPr/>
        </p:nvSpPr>
        <p:spPr>
          <a:xfrm>
            <a:off x="0" y="5897880"/>
            <a:ext cx="12191695" cy="960119"/>
          </a:xfrm>
          <a:prstGeom prst="rect">
            <a:avLst/>
          </a:prstGeom>
          <a:solidFill>
            <a:srgbClr val="174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548640" y="457200"/>
            <a:ext cx="1783080" cy="566928"/>
          </a:xfrm>
          <a:prstGeom prst="rect">
            <a:avLst/>
          </a:prstGeom>
          <a:noFill/>
          <a:ln w="19050">
            <a:solidFill>
              <a:srgbClr val="FFFFFF"/>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Your logo goes here" descr="Your logo"/>
          <p:cNvPicPr>
            <a:picLocks noChangeAspect="1"/>
          </p:cNvPicPr>
          <p:nvPr/>
        </p:nvPicPr>
        <p:blipFill>
          <a:blip r:embed="rId2"/>
          <a:stretch>
            <a:fillRect/>
          </a:stretch>
        </p:blipFill>
        <p:spPr>
          <a:xfrm>
            <a:off x="874335" y="621601"/>
            <a:ext cx="1131689" cy="238125"/>
          </a:xfrm>
          <a:prstGeom prst="rect">
            <a:avLst/>
          </a:prstGeom>
        </p:spPr>
      </p:pic>
      <p:pic>
        <p:nvPicPr>
          <p:cNvPr id="5" name="Picture 4" descr="Over to you"/>
          <p:cNvPicPr>
            <a:picLocks noChangeAspect="1"/>
          </p:cNvPicPr>
          <p:nvPr/>
        </p:nvPicPr>
        <p:blipFill>
          <a:blip r:embed="rId3"/>
          <a:stretch>
            <a:fillRect/>
          </a:stretch>
        </p:blipFill>
        <p:spPr>
          <a:xfrm>
            <a:off x="548640" y="1572768"/>
            <a:ext cx="1521321" cy="266700"/>
          </a:xfrm>
          <a:prstGeom prst="rect">
            <a:avLst/>
          </a:prstGeom>
        </p:spPr>
      </p:pic>
      <p:sp>
        <p:nvSpPr>
          <p:cNvPr id="6" name="TextBox 5"/>
          <p:cNvSpPr txBox="1"/>
          <p:nvPr/>
        </p:nvSpPr>
        <p:spPr>
          <a:xfrm>
            <a:off x="548640" y="2011680"/>
            <a:ext cx="5120640" cy="1188720"/>
          </a:xfrm>
          <a:prstGeom prst="rect">
            <a:avLst/>
          </a:prstGeom>
          <a:noFill/>
        </p:spPr>
        <p:txBody>
          <a:bodyPr wrap="square" lIns="0" rIns="0" tIns="0" bIns="0" anchor="t">
            <a:noAutofit/>
          </a:bodyPr>
          <a:lstStyle/>
          <a:p>
            <a:pPr algn="l">
              <a:lnSpc>
                <a:spcPts val="7000"/>
              </a:lnSpc>
              <a:spcBef>
                <a:spcPts val="0"/>
              </a:spcBef>
              <a:spcAft>
                <a:spcPts val="0"/>
              </a:spcAft>
            </a:pPr>
            <a:r>
              <a:rPr sz="6600" b="1">
                <a:solidFill>
                  <a:srgbClr val="FFFFFF"/>
                </a:solidFill>
                <a:latin typeface="Outfit"/>
                <a:ea typeface="Outfit"/>
                <a:cs typeface="Outfit"/>
              </a:rPr>
              <a:t>Questions?</a:t>
            </a:r>
          </a:p>
        </p:txBody>
      </p:sp>
      <p:sp>
        <p:nvSpPr>
          <p:cNvPr id="7" name="TextBox 6"/>
          <p:cNvSpPr txBox="1"/>
          <p:nvPr/>
        </p:nvSpPr>
        <p:spPr>
          <a:xfrm>
            <a:off x="548640" y="3291840"/>
            <a:ext cx="4754880" cy="914400"/>
          </a:xfrm>
          <a:prstGeom prst="rect">
            <a:avLst/>
          </a:prstGeom>
          <a:noFill/>
        </p:spPr>
        <p:txBody>
          <a:bodyPr wrap="square" lIns="0" rIns="0" tIns="0" bIns="0" anchor="t">
            <a:noAutofit/>
          </a:bodyPr>
          <a:lstStyle/>
          <a:p>
            <a:pPr algn="l">
              <a:lnSpc>
                <a:spcPts val="2800"/>
              </a:lnSpc>
              <a:spcBef>
                <a:spcPts val="0"/>
              </a:spcBef>
              <a:spcAft>
                <a:spcPts val="0"/>
              </a:spcAft>
            </a:pPr>
            <a:r>
              <a:rPr sz="2100" b="0">
                <a:solidFill>
                  <a:srgbClr val="FFFFFF"/>
                </a:solidFill>
                <a:latin typeface="Outfit"/>
                <a:ea typeface="Outfit"/>
                <a:cs typeface="Outfit"/>
              </a:rPr>
              <a:t>Ask now, or any time at </a:t>
            </a:r>
            <a:r>
              <a:rPr sz="2100" b="0">
                <a:solidFill>
                  <a:srgbClr val="0A0B0C"/>
                </a:solidFill>
                <a:highlight>
                  <a:srgbClr val="FFC21A"/>
                </a:highlight>
                <a:latin typeface="Outfit"/>
                <a:ea typeface="Outfit"/>
                <a:cs typeface="Outfit"/>
              </a:rPr>
              <a:t>[name or channel]</a:t>
            </a:r>
            <a:r>
              <a:rPr sz="2100" b="0">
                <a:solidFill>
                  <a:srgbClr val="FFFFFF"/>
                </a:solidFill>
                <a:latin typeface="Outfit"/>
                <a:ea typeface="Outfit"/>
                <a:cs typeface="Outfit"/>
              </a:rPr>
              <a:t>.</a:t>
            </a:r>
          </a:p>
        </p:txBody>
      </p:sp>
      <p:sp>
        <p:nvSpPr>
          <p:cNvPr id="8" name="Rectangle 7"/>
          <p:cNvSpPr/>
          <p:nvPr/>
        </p:nvSpPr>
        <p:spPr>
          <a:xfrm>
            <a:off x="6254496" y="1133856"/>
            <a:ext cx="5470855" cy="1371600"/>
          </a:xfrm>
          <a:prstGeom prst="rect">
            <a:avLst/>
          </a:prstGeom>
          <a:solidFill>
            <a:srgbClr val="1844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6172200" y="1051560"/>
            <a:ext cx="5470855" cy="1371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46520" y="1252728"/>
            <a:ext cx="4922215" cy="1005840"/>
          </a:xfrm>
          <a:prstGeom prst="rect">
            <a:avLst/>
          </a:prstGeom>
          <a:noFill/>
        </p:spPr>
        <p:txBody>
          <a:bodyPr wrap="square" lIns="0" rIns="0" tIns="0" bIns="0" anchor="t">
            <a:noAutofit/>
          </a:bodyPr>
          <a:lstStyle/>
          <a:p>
            <a:pPr algn="l">
              <a:lnSpc>
                <a:spcPts val="2300"/>
              </a:lnSpc>
              <a:spcBef>
                <a:spcPts val="0"/>
              </a:spcBef>
              <a:spcAft>
                <a:spcPts val="400"/>
              </a:spcAft>
            </a:pPr>
            <a:r>
              <a:rPr sz="1800" b="1">
                <a:solidFill>
                  <a:srgbClr val="0A0B0C"/>
                </a:solidFill>
                <a:latin typeface="Outfit"/>
                <a:ea typeface="Outfit"/>
                <a:cs typeface="Outfit"/>
              </a:rPr>
              <a:t>Can I use AI on my phone for work?</a:t>
            </a:r>
          </a:p>
          <a:p>
            <a:pPr algn="l">
              <a:lnSpc>
                <a:spcPts val="2100"/>
              </a:lnSpc>
              <a:spcBef>
                <a:spcPts val="0"/>
              </a:spcBef>
              <a:spcAft>
                <a:spcPts val="0"/>
              </a:spcAft>
            </a:pPr>
            <a:r>
              <a:rPr sz="1600" b="0">
                <a:solidFill>
                  <a:srgbClr val="4B5057"/>
                </a:solidFill>
                <a:latin typeface="Outfit"/>
                <a:ea typeface="Outfit"/>
                <a:cs typeface="Outfit"/>
              </a:rPr>
              <a:t>Only an approved tool, signed in with your work account.</a:t>
            </a:r>
          </a:p>
        </p:txBody>
      </p:sp>
      <p:sp>
        <p:nvSpPr>
          <p:cNvPr id="11" name="Rectangle 10"/>
          <p:cNvSpPr/>
          <p:nvPr/>
        </p:nvSpPr>
        <p:spPr>
          <a:xfrm>
            <a:off x="6254496" y="2706624"/>
            <a:ext cx="5470855" cy="1371600"/>
          </a:xfrm>
          <a:prstGeom prst="rect">
            <a:avLst/>
          </a:prstGeom>
          <a:solidFill>
            <a:srgbClr val="1844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6172200" y="2624328"/>
            <a:ext cx="5470855" cy="1371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46520" y="2825496"/>
            <a:ext cx="4922215" cy="1005840"/>
          </a:xfrm>
          <a:prstGeom prst="rect">
            <a:avLst/>
          </a:prstGeom>
          <a:noFill/>
        </p:spPr>
        <p:txBody>
          <a:bodyPr wrap="square" lIns="0" rIns="0" tIns="0" bIns="0" anchor="t">
            <a:noAutofit/>
          </a:bodyPr>
          <a:lstStyle/>
          <a:p>
            <a:pPr algn="l">
              <a:lnSpc>
                <a:spcPts val="2300"/>
              </a:lnSpc>
              <a:spcBef>
                <a:spcPts val="0"/>
              </a:spcBef>
              <a:spcAft>
                <a:spcPts val="400"/>
              </a:spcAft>
            </a:pPr>
            <a:r>
              <a:rPr sz="1800" b="1">
                <a:solidFill>
                  <a:srgbClr val="0A0B0C"/>
                </a:solidFill>
                <a:latin typeface="Outfit"/>
                <a:ea typeface="Outfit"/>
                <a:cs typeface="Outfit"/>
              </a:rPr>
              <a:t>I already pasted something I shouldn't have.</a:t>
            </a:r>
          </a:p>
          <a:p>
            <a:pPr algn="l">
              <a:lnSpc>
                <a:spcPts val="2100"/>
              </a:lnSpc>
              <a:spcBef>
                <a:spcPts val="0"/>
              </a:spcBef>
              <a:spcAft>
                <a:spcPts val="0"/>
              </a:spcAft>
            </a:pPr>
            <a:r>
              <a:rPr sz="1600" b="0">
                <a:solidFill>
                  <a:srgbClr val="4B5057"/>
                </a:solidFill>
                <a:latin typeface="Outfit"/>
                <a:ea typeface="Outfit"/>
                <a:cs typeface="Outfit"/>
              </a:rPr>
              <a:t>Tell </a:t>
            </a:r>
            <a:r>
              <a:rPr sz="1600" b="0">
                <a:solidFill>
                  <a:srgbClr val="0A0B0C"/>
                </a:solidFill>
                <a:highlight>
                  <a:srgbClr val="FFC21A"/>
                </a:highlight>
                <a:latin typeface="Outfit"/>
                <a:ea typeface="Outfit"/>
                <a:cs typeface="Outfit"/>
              </a:rPr>
              <a:t>[name]</a:t>
            </a:r>
            <a:r>
              <a:rPr sz="1600" b="0">
                <a:solidFill>
                  <a:srgbClr val="4B5057"/>
                </a:solidFill>
                <a:latin typeface="Outfit"/>
                <a:ea typeface="Outfit"/>
                <a:cs typeface="Outfit"/>
              </a:rPr>
              <a:t> today. A fast report helps everyone.</a:t>
            </a:r>
          </a:p>
        </p:txBody>
      </p:sp>
      <p:sp>
        <p:nvSpPr>
          <p:cNvPr id="14" name="Rectangle 13"/>
          <p:cNvSpPr/>
          <p:nvPr/>
        </p:nvSpPr>
        <p:spPr>
          <a:xfrm>
            <a:off x="6254496" y="4279392"/>
            <a:ext cx="5470855" cy="1371600"/>
          </a:xfrm>
          <a:prstGeom prst="rect">
            <a:avLst/>
          </a:prstGeom>
          <a:solidFill>
            <a:srgbClr val="1844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6172200" y="4197096"/>
            <a:ext cx="5470855" cy="1371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46520" y="4398264"/>
            <a:ext cx="4922215" cy="1005840"/>
          </a:xfrm>
          <a:prstGeom prst="rect">
            <a:avLst/>
          </a:prstGeom>
          <a:noFill/>
        </p:spPr>
        <p:txBody>
          <a:bodyPr wrap="square" lIns="0" rIns="0" tIns="0" bIns="0" anchor="t">
            <a:noAutofit/>
          </a:bodyPr>
          <a:lstStyle/>
          <a:p>
            <a:pPr algn="l">
              <a:lnSpc>
                <a:spcPts val="2300"/>
              </a:lnSpc>
              <a:spcBef>
                <a:spcPts val="0"/>
              </a:spcBef>
              <a:spcAft>
                <a:spcPts val="400"/>
              </a:spcAft>
            </a:pPr>
            <a:r>
              <a:rPr sz="1800" b="1">
                <a:solidFill>
                  <a:srgbClr val="0A0B0C"/>
                </a:solidFill>
                <a:latin typeface="Outfit"/>
                <a:ea typeface="Outfit"/>
                <a:cs typeface="Outfit"/>
              </a:rPr>
              <a:t>Can an AI agent send emails for me?</a:t>
            </a:r>
          </a:p>
          <a:p>
            <a:pPr algn="l">
              <a:lnSpc>
                <a:spcPts val="2100"/>
              </a:lnSpc>
              <a:spcBef>
                <a:spcPts val="0"/>
              </a:spcBef>
              <a:spcAft>
                <a:spcPts val="0"/>
              </a:spcAft>
            </a:pPr>
            <a:r>
              <a:rPr sz="1600" b="0">
                <a:solidFill>
                  <a:srgbClr val="4B5057"/>
                </a:solidFill>
                <a:latin typeface="Outfit"/>
                <a:ea typeface="Outfit"/>
                <a:cs typeface="Outfit"/>
              </a:rPr>
              <a:t>Only if it asks you first, and that's set in the tool. New agent tasks start at Read or Draft.</a:t>
            </a:r>
          </a:p>
        </p:txBody>
      </p:sp>
      <p:pic>
        <p:nvPicPr>
          <p:cNvPr id="17" name="The pixel" descr="The pixel"/>
          <p:cNvPicPr>
            <a:picLocks noChangeAspect="1"/>
          </p:cNvPicPr>
          <p:nvPr/>
        </p:nvPicPr>
        <p:blipFill>
          <a:blip r:embed="rId4"/>
          <a:stretch>
            <a:fillRect/>
          </a:stretch>
        </p:blipFill>
        <p:spPr>
          <a:xfrm>
            <a:off x="4023360" y="5166360"/>
            <a:ext cx="731520" cy="73152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Widescreen</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All-hands: our AI use policy</dc:title>
  <dc:subject>Team AI Policy Kit</dc:subject>
  <dc:creator>Team AI Policy Kit</dc:creator>
  <cp:keywords/>
  <dc:description>Free from Neosaipien under the free licence (LICENCE.txt), October 2026 edition. A starting template, not legal advice. Check it with your own adviser.</dc:description>
  <cp:lastModifiedBy>Team AI Policy Kit</cp:lastModifiedBy>
  <cp:revision>1</cp:revision>
  <dcterms:created xsi:type="dcterms:W3CDTF">2026-10-16T22:27:17Z</dcterms:created>
  <dcterms:modified xsi:type="dcterms:W3CDTF">2026-10-16T22:27:17Z</dcterms:modified>
  <cp:category/>
</cp:coreProperties>
</file>