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0692079" cy="7560259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Edit the brackets, then print on A4 or US Letter, landscape, or share it as the first slide of your monthly update. Every step here has a page in The AI Rollout Plan.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Relationship Id="rId19" Type="http://schemas.openxmlformats.org/officeDocument/2006/relationships/image" Target="../media/image18.png"/><Relationship Id="rId20" Type="http://schemas.openxmlformats.org/officeDocument/2006/relationships/image" Target="../media/image19.png"/><Relationship Id="rId21" Type="http://schemas.openxmlformats.org/officeDocument/2006/relationships/image" Target="../media/image20.png"/><Relationship Id="rId22" Type="http://schemas.openxmlformats.org/officeDocument/2006/relationships/image" Target="../media/image21.png"/><Relationship Id="rId23" Type="http://schemas.openxmlformats.org/officeDocument/2006/relationships/image" Target="../media/image22.png"/><Relationship Id="rId24" Type="http://schemas.openxmlformats.org/officeDocument/2006/relationships/image" Target="../media/image23.png"/><Relationship Id="rId25" Type="http://schemas.openxmlformats.org/officeDocument/2006/relationships/image" Target="../media/image24.png"/><Relationship Id="rId26" Type="http://schemas.openxmlformats.org/officeDocument/2006/relationships/image" Target="../media/image25.png"/><Relationship Id="rId27" Type="http://schemas.openxmlformats.org/officeDocument/2006/relationships/image" Target="../media/image26.png"/><Relationship Id="rId28" Type="http://schemas.openxmlformats.org/officeDocument/2006/relationships/image" Target="../media/image27.png"/><Relationship Id="rId29" Type="http://schemas.openxmlformats.org/officeDocument/2006/relationships/image" Target="../media/image28.png"/><Relationship Id="rId30" Type="http://schemas.openxmlformats.org/officeDocument/2006/relationships/image" Target="../media/image29.png"/><Relationship Id="rId31" Type="http://schemas.openxmlformats.org/officeDocument/2006/relationships/image" Target="../media/image30.png"/><Relationship Id="rId32" Type="http://schemas.openxmlformats.org/officeDocument/2006/relationships/image" Target="../media/image31.png"/><Relationship Id="rId33" Type="http://schemas.openxmlformats.org/officeDocument/2006/relationships/image" Target="../media/image32.png"/><Relationship Id="rId34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F4F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29768" y="384048"/>
            <a:ext cx="6400800" cy="5029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>
                <a:solidFill>
                  <a:srgbClr val="0A0B0C"/>
                </a:solidFill>
                <a:latin typeface="Outfit"/>
                <a:ea typeface="Outfit"/>
                <a:cs typeface="Outfit"/>
              </a:rPr>
              <a:t>Our AI rollout: the plan on a page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29768" y="868680"/>
            <a:ext cx="6583680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41464C"/>
                </a:solidFill>
                <a:latin typeface="Outfit"/>
                <a:ea typeface="Outfit"/>
                <a:cs typeface="Outfit"/>
              </a:rPr>
              <a:t>Decide and set the rules, pilot with two teams, then scale, fix or stop each job on its numbers.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949440" y="685800"/>
            <a:ext cx="1078992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0A0B0C"/>
                </a:solidFill>
                <a:latin typeface="Outfit"/>
                <a:ea typeface="Outfit"/>
                <a:cs typeface="Outfit"/>
              </a:rPr>
              <a:t>Organisation </a:t>
            </a:r>
            <a:r>
              <a:rPr sz="850" b="1">
                <a:solidFill>
                  <a:srgbClr val="0A0B0C"/>
                </a:solidFill>
                <a:highlight>
                  <a:srgbClr val="FFC21A"/>
                </a:highlight>
                <a:latin typeface="Outfit"/>
                <a:ea typeface="Outfit"/>
                <a:cs typeface="Outfit"/>
              </a:rPr>
              <a:t>[name]</a:t>
            </a:r>
          </a:p>
        </p:txBody>
      </p:sp>
      <p:sp>
        <p:nvSpPr>
          <p:cNvPr id="5" name="Rectangle 4"/>
          <p:cNvSpPr/>
          <p:nvPr/>
        </p:nvSpPr>
        <p:spPr>
          <a:xfrm>
            <a:off x="6949440" y="1078992"/>
            <a:ext cx="1024128" cy="10972"/>
          </a:xfrm>
          <a:prstGeom prst="rect">
            <a:avLst/>
          </a:prstGeom>
          <a:solidFill>
            <a:srgbClr val="4146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065008" y="685800"/>
            <a:ext cx="1078992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0A0B0C"/>
                </a:solidFill>
                <a:latin typeface="Outfit"/>
                <a:ea typeface="Outfit"/>
                <a:cs typeface="Outfit"/>
              </a:rPr>
              <a:t>Owner </a:t>
            </a:r>
            <a:r>
              <a:rPr sz="850" b="1">
                <a:solidFill>
                  <a:srgbClr val="0A0B0C"/>
                </a:solidFill>
                <a:highlight>
                  <a:srgbClr val="FFC21A"/>
                </a:highlight>
                <a:latin typeface="Outfit"/>
                <a:ea typeface="Outfit"/>
                <a:cs typeface="Outfit"/>
              </a:rPr>
              <a:t>[name]</a:t>
            </a:r>
          </a:p>
        </p:txBody>
      </p:sp>
      <p:sp>
        <p:nvSpPr>
          <p:cNvPr id="7" name="Rectangle 6"/>
          <p:cNvSpPr/>
          <p:nvPr/>
        </p:nvSpPr>
        <p:spPr>
          <a:xfrm>
            <a:off x="8065008" y="1078992"/>
            <a:ext cx="1024128" cy="10972"/>
          </a:xfrm>
          <a:prstGeom prst="rect">
            <a:avLst/>
          </a:prstGeom>
          <a:solidFill>
            <a:srgbClr val="4146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9180576" y="685800"/>
            <a:ext cx="1078992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0A0B0C"/>
                </a:solidFill>
                <a:latin typeface="Outfit"/>
                <a:ea typeface="Outfit"/>
                <a:cs typeface="Outfit"/>
              </a:rPr>
              <a:t>Day 1 </a:t>
            </a:r>
            <a:r>
              <a:rPr sz="850" b="1">
                <a:solidFill>
                  <a:srgbClr val="0A0B0C"/>
                </a:solidFill>
                <a:highlight>
                  <a:srgbClr val="FFC21A"/>
                </a:highlight>
                <a:latin typeface="Outfit"/>
                <a:ea typeface="Outfit"/>
                <a:cs typeface="Outfit"/>
              </a:rPr>
              <a:t>[date]</a:t>
            </a:r>
          </a:p>
        </p:txBody>
      </p:sp>
      <p:sp>
        <p:nvSpPr>
          <p:cNvPr id="9" name="Rectangle 8"/>
          <p:cNvSpPr/>
          <p:nvPr/>
        </p:nvSpPr>
        <p:spPr>
          <a:xfrm>
            <a:off x="9180576" y="1078992"/>
            <a:ext cx="1024128" cy="10972"/>
          </a:xfrm>
          <a:prstGeom prst="rect">
            <a:avLst/>
          </a:prstGeom>
          <a:solidFill>
            <a:srgbClr val="4146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ectangle 9"/>
          <p:cNvSpPr/>
          <p:nvPr/>
        </p:nvSpPr>
        <p:spPr>
          <a:xfrm>
            <a:off x="429768" y="1243584"/>
            <a:ext cx="3204362" cy="329184"/>
          </a:xfrm>
          <a:prstGeom prst="rect">
            <a:avLst/>
          </a:prstGeom>
          <a:solidFill>
            <a:srgbClr val="0A0B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11" name="Label: DECIDE" descr="DEC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496" y="1317688"/>
            <a:ext cx="531614" cy="18097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144262" y="1243584"/>
            <a:ext cx="2398428" cy="32918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FFFFFF"/>
                </a:solidFill>
                <a:latin typeface="Outfit"/>
                <a:ea typeface="Outfit"/>
                <a:cs typeface="Outfit"/>
              </a:rPr>
              <a:t>What AI is for, the platform, three jobs, an owner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743858" y="1243584"/>
            <a:ext cx="3204362" cy="329184"/>
          </a:xfrm>
          <a:prstGeom prst="rect">
            <a:avLst/>
          </a:prstGeom>
          <a:solidFill>
            <a:srgbClr val="0A0B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14" name="Label: SET THE RULES" descr="SET THE RULE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3586" y="1317688"/>
            <a:ext cx="1151632" cy="18097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078370" y="1243584"/>
            <a:ext cx="1778410" cy="32918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FFFFFF"/>
                </a:solidFill>
                <a:latin typeface="Outfit"/>
                <a:ea typeface="Outfit"/>
                <a:cs typeface="Outfit"/>
              </a:rPr>
              <a:t>What never goes in, who checks, ask first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057948" y="1243584"/>
            <a:ext cx="3204362" cy="329184"/>
          </a:xfrm>
          <a:prstGeom prst="rect">
            <a:avLst/>
          </a:prstGeom>
          <a:solidFill>
            <a:srgbClr val="0A0B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17" name="Label: USE IT YOURSELF" descr="USE IT YOURSEL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7676" y="1317688"/>
            <a:ext cx="1328737" cy="180975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8569566" y="1243584"/>
            <a:ext cx="1601304" cy="32918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FFFFFF"/>
                </a:solidFill>
                <a:latin typeface="Outfit"/>
                <a:ea typeface="Outfit"/>
                <a:cs typeface="Outfit"/>
              </a:rPr>
              <a:t>One real task a week, shown to the team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29768" y="1700784"/>
            <a:ext cx="2375839" cy="4279392"/>
          </a:xfrm>
          <a:prstGeom prst="rect">
            <a:avLst/>
          </a:prstGeom>
          <a:solidFill>
            <a:srgbClr val="FFFFFF"/>
          </a:solidFill>
          <a:ln w="19050">
            <a:solidFill>
              <a:srgbClr val="0A0B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Rectangle 19"/>
          <p:cNvSpPr/>
          <p:nvPr/>
        </p:nvSpPr>
        <p:spPr>
          <a:xfrm>
            <a:off x="429768" y="1700784"/>
            <a:ext cx="2375839" cy="566928"/>
          </a:xfrm>
          <a:prstGeom prst="rect">
            <a:avLst/>
          </a:prstGeom>
          <a:solidFill>
            <a:srgbClr val="1F5FE0"/>
          </a:solidFill>
          <a:ln w="19050">
            <a:solidFill>
              <a:srgbClr val="0A0B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21" name="Label: DAYS 1 TO 30" descr="DAYS 1 TO 3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496" y="1764792"/>
            <a:ext cx="1063079" cy="180975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539496" y="1993392"/>
            <a:ext cx="2156383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Decide and set the rules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21207" y="2395728"/>
            <a:ext cx="100584" cy="100584"/>
          </a:xfrm>
          <a:prstGeom prst="rect">
            <a:avLst/>
          </a:prstGeom>
          <a:noFill/>
          <a:ln w="12700">
            <a:solidFill>
              <a:srgbClr val="0A0B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24" name="Label: 01" descr="0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6656" y="2359152"/>
            <a:ext cx="165496" cy="17145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941832" y="2359152"/>
            <a:ext cx="1808911" cy="43107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050"/>
              </a:lnSpc>
              <a:spcBef>
                <a:spcPts val="0"/>
              </a:spcBef>
              <a:spcAft>
                <a:spcPts val="100"/>
              </a:spcAft>
            </a:pPr>
            <a:r>
              <a:rPr sz="900" b="1">
                <a:solidFill>
                  <a:srgbClr val="0A0B0C"/>
                </a:solidFill>
                <a:latin typeface="Outfit"/>
                <a:ea typeface="Outfit"/>
                <a:cs typeface="Outfit"/>
              </a:rPr>
              <a:t>Name an owner</a:t>
            </a:r>
          </a:p>
          <a:p>
            <a:pPr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</a:pPr>
            <a:r>
              <a:rPr sz="750" b="0">
                <a:solidFill>
                  <a:srgbClr val="41464C"/>
                </a:solidFill>
                <a:latin typeface="Outfit"/>
                <a:ea typeface="Outfit"/>
                <a:cs typeface="Outfit"/>
              </a:rPr>
              <a:t>The leader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21207" y="2826802"/>
            <a:ext cx="100584" cy="100584"/>
          </a:xfrm>
          <a:prstGeom prst="rect">
            <a:avLst/>
          </a:prstGeom>
          <a:noFill/>
          <a:ln w="12700">
            <a:solidFill>
              <a:srgbClr val="0A0B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27" name="Label: 02" descr="0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6656" y="2790226"/>
            <a:ext cx="165496" cy="17145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941832" y="2790226"/>
            <a:ext cx="1808911" cy="43107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050"/>
              </a:lnSpc>
              <a:spcBef>
                <a:spcPts val="0"/>
              </a:spcBef>
              <a:spcAft>
                <a:spcPts val="100"/>
              </a:spcAft>
            </a:pPr>
            <a:r>
              <a:rPr sz="900" b="1">
                <a:solidFill>
                  <a:srgbClr val="0A0B0C"/>
                </a:solidFill>
                <a:latin typeface="Outfit"/>
                <a:ea typeface="Outfit"/>
                <a:cs typeface="Outfit"/>
              </a:rPr>
              <a:t>Hold a leadership alignment session</a:t>
            </a:r>
          </a:p>
          <a:p>
            <a:pPr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</a:pPr>
            <a:r>
              <a:rPr sz="750" b="0">
                <a:solidFill>
                  <a:srgbClr val="41464C"/>
                </a:solidFill>
                <a:latin typeface="Outfit"/>
                <a:ea typeface="Outfit"/>
                <a:cs typeface="Outfit"/>
              </a:rPr>
              <a:t>The leadership team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21207" y="3257876"/>
            <a:ext cx="100584" cy="100584"/>
          </a:xfrm>
          <a:prstGeom prst="rect">
            <a:avLst/>
          </a:prstGeom>
          <a:noFill/>
          <a:ln w="12700">
            <a:solidFill>
              <a:srgbClr val="0A0B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30" name="Label: 03" descr="0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6656" y="3221300"/>
            <a:ext cx="165496" cy="17145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941832" y="3221300"/>
            <a:ext cx="1808911" cy="43107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050"/>
              </a:lnSpc>
              <a:spcBef>
                <a:spcPts val="0"/>
              </a:spcBef>
              <a:spcAft>
                <a:spcPts val="100"/>
              </a:spcAft>
            </a:pPr>
            <a:r>
              <a:rPr sz="900" b="1">
                <a:solidFill>
                  <a:srgbClr val="0A0B0C"/>
                </a:solidFill>
                <a:latin typeface="Outfit"/>
                <a:ea typeface="Outfit"/>
                <a:cs typeface="Outfit"/>
              </a:rPr>
              <a:t>Fill in the tools and connections register</a:t>
            </a:r>
          </a:p>
          <a:p>
            <a:pPr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</a:pPr>
            <a:r>
              <a:rPr sz="750" b="0">
                <a:solidFill>
                  <a:srgbClr val="41464C"/>
                </a:solidFill>
                <a:latin typeface="Outfit"/>
                <a:ea typeface="Outfit"/>
                <a:cs typeface="Outfit"/>
              </a:rPr>
              <a:t>The owner, with IT or the admin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21207" y="3688950"/>
            <a:ext cx="100584" cy="100584"/>
          </a:xfrm>
          <a:prstGeom prst="rect">
            <a:avLst/>
          </a:prstGeom>
          <a:noFill/>
          <a:ln w="12700">
            <a:solidFill>
              <a:srgbClr val="0A0B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33" name="Label: 04" descr="0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6656" y="3652374"/>
            <a:ext cx="165496" cy="171450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941832" y="3652374"/>
            <a:ext cx="1808911" cy="43107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050"/>
              </a:lnSpc>
              <a:spcBef>
                <a:spcPts val="0"/>
              </a:spcBef>
              <a:spcAft>
                <a:spcPts val="100"/>
              </a:spcAft>
            </a:pPr>
            <a:r>
              <a:rPr sz="900" b="1">
                <a:solidFill>
                  <a:srgbClr val="0A0B0C"/>
                </a:solidFill>
                <a:latin typeface="Outfit"/>
                <a:ea typeface="Outfit"/>
                <a:cs typeface="Outfit"/>
              </a:rPr>
              <a:t>Adopt the policy</a:t>
            </a:r>
          </a:p>
          <a:p>
            <a:pPr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</a:pPr>
            <a:r>
              <a:rPr sz="750" b="0">
                <a:solidFill>
                  <a:srgbClr val="41464C"/>
                </a:solidFill>
                <a:latin typeface="Outfit"/>
                <a:ea typeface="Outfit"/>
                <a:cs typeface="Outfit"/>
              </a:rPr>
              <a:t>The leadership team</a:t>
            </a:r>
          </a:p>
        </p:txBody>
      </p:sp>
      <p:sp>
        <p:nvSpPr>
          <p:cNvPr id="35" name="Rectangle 34"/>
          <p:cNvSpPr/>
          <p:nvPr/>
        </p:nvSpPr>
        <p:spPr>
          <a:xfrm>
            <a:off x="521207" y="4120025"/>
            <a:ext cx="100584" cy="100584"/>
          </a:xfrm>
          <a:prstGeom prst="rect">
            <a:avLst/>
          </a:prstGeom>
          <a:noFill/>
          <a:ln w="12700">
            <a:solidFill>
              <a:srgbClr val="0A0B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36" name="Label: 05" descr="0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6656" y="4083449"/>
            <a:ext cx="165496" cy="171450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941832" y="4083449"/>
            <a:ext cx="1808911" cy="43107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050"/>
              </a:lnSpc>
              <a:spcBef>
                <a:spcPts val="0"/>
              </a:spcBef>
              <a:spcAft>
                <a:spcPts val="100"/>
              </a:spcAft>
            </a:pPr>
            <a:r>
              <a:rPr sz="900" b="1">
                <a:solidFill>
                  <a:srgbClr val="0A0B0C"/>
                </a:solidFill>
                <a:latin typeface="Outfit"/>
                <a:ea typeface="Outfit"/>
                <a:cs typeface="Outfit"/>
              </a:rPr>
              <a:t>Choose three first jobs with the job picker</a:t>
            </a:r>
          </a:p>
          <a:p>
            <a:pPr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</a:pPr>
            <a:r>
              <a:rPr sz="750" b="0">
                <a:solidFill>
                  <a:srgbClr val="41464C"/>
                </a:solidFill>
                <a:latin typeface="Outfit"/>
                <a:ea typeface="Outfit"/>
                <a:cs typeface="Outfit"/>
              </a:rPr>
              <a:t>The owner and two team managers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21207" y="4551099"/>
            <a:ext cx="100584" cy="100584"/>
          </a:xfrm>
          <a:prstGeom prst="rect">
            <a:avLst/>
          </a:prstGeom>
          <a:noFill/>
          <a:ln w="12700">
            <a:solidFill>
              <a:srgbClr val="0A0B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39" name="Label: 06" descr="0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76656" y="4514523"/>
            <a:ext cx="165496" cy="171450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941832" y="4514523"/>
            <a:ext cx="1808911" cy="43107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050"/>
              </a:lnSpc>
              <a:spcBef>
                <a:spcPts val="0"/>
              </a:spcBef>
              <a:spcAft>
                <a:spcPts val="100"/>
              </a:spcAft>
            </a:pPr>
            <a:r>
              <a:rPr sz="900" b="1">
                <a:solidFill>
                  <a:srgbClr val="0A0B0C"/>
                </a:solidFill>
                <a:latin typeface="Outfit"/>
                <a:ea typeface="Outfit"/>
                <a:cs typeface="Outfit"/>
              </a:rPr>
              <a:t>Take baseline measures</a:t>
            </a:r>
          </a:p>
          <a:p>
            <a:pPr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</a:pPr>
            <a:r>
              <a:rPr sz="750" b="0">
                <a:solidFill>
                  <a:srgbClr val="41464C"/>
                </a:solidFill>
                <a:latin typeface="Outfit"/>
                <a:ea typeface="Outfit"/>
                <a:cs typeface="Outfit"/>
              </a:rPr>
              <a:t>The two team managers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21207" y="4982173"/>
            <a:ext cx="100584" cy="100584"/>
          </a:xfrm>
          <a:prstGeom prst="rect">
            <a:avLst/>
          </a:prstGeom>
          <a:noFill/>
          <a:ln w="12700">
            <a:solidFill>
              <a:srgbClr val="0A0B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42" name="Label: 07" descr="0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76656" y="4945597"/>
            <a:ext cx="165496" cy="171450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941832" y="4945597"/>
            <a:ext cx="1808911" cy="43107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050"/>
              </a:lnSpc>
              <a:spcBef>
                <a:spcPts val="0"/>
              </a:spcBef>
              <a:spcAft>
                <a:spcPts val="100"/>
              </a:spcAft>
            </a:pPr>
            <a:r>
              <a:rPr sz="900" b="1">
                <a:solidFill>
                  <a:srgbClr val="0A0B0C"/>
                </a:solidFill>
                <a:latin typeface="Outfit"/>
                <a:ea typeface="Outfit"/>
                <a:cs typeface="Outfit"/>
              </a:rPr>
              <a:t>Put the questions to IT or the admin</a:t>
            </a:r>
          </a:p>
          <a:p>
            <a:pPr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</a:pPr>
            <a:r>
              <a:rPr sz="750" b="0">
                <a:solidFill>
                  <a:srgbClr val="41464C"/>
                </a:solidFill>
                <a:latin typeface="Outfit"/>
                <a:ea typeface="Outfit"/>
                <a:cs typeface="Outfit"/>
              </a:rPr>
              <a:t>The owner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39496" y="5413248"/>
            <a:ext cx="2156383" cy="502920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41464C"/>
                </a:solidFill>
                <a:latin typeface="Outfit"/>
                <a:ea typeface="Outfit"/>
                <a:cs typeface="Outfit"/>
              </a:rPr>
              <a:t>Leaders agree what AI is for, the rules are out, three first jobs are chosen and measured before anything changes.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2915335" y="1700784"/>
            <a:ext cx="2375839" cy="4279392"/>
          </a:xfrm>
          <a:prstGeom prst="rect">
            <a:avLst/>
          </a:prstGeom>
          <a:solidFill>
            <a:srgbClr val="FFFFFF"/>
          </a:solidFill>
          <a:ln w="19050">
            <a:solidFill>
              <a:srgbClr val="0A0B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6" name="Rectangle 45"/>
          <p:cNvSpPr/>
          <p:nvPr/>
        </p:nvSpPr>
        <p:spPr>
          <a:xfrm>
            <a:off x="2915335" y="1700784"/>
            <a:ext cx="2375839" cy="566928"/>
          </a:xfrm>
          <a:prstGeom prst="rect">
            <a:avLst/>
          </a:prstGeom>
          <a:solidFill>
            <a:srgbClr val="FFC21A"/>
          </a:solidFill>
          <a:ln w="19050">
            <a:solidFill>
              <a:srgbClr val="0A0B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47" name="Label: DAYS 31 TO 60" descr="DAYS 31 TO 60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025063" y="1764792"/>
            <a:ext cx="1151632" cy="180975"/>
          </a:xfrm>
          <a:prstGeom prst="rect">
            <a:avLst/>
          </a:prstGeom>
        </p:spPr>
      </p:pic>
      <p:sp>
        <p:nvSpPr>
          <p:cNvPr id="48" name="TextBox 47"/>
          <p:cNvSpPr txBox="1"/>
          <p:nvPr/>
        </p:nvSpPr>
        <p:spPr>
          <a:xfrm>
            <a:off x="3025063" y="1993392"/>
            <a:ext cx="2156383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>
                <a:solidFill>
                  <a:srgbClr val="0A0B0C"/>
                </a:solidFill>
                <a:latin typeface="Outfit"/>
                <a:ea typeface="Outfit"/>
                <a:cs typeface="Outfit"/>
              </a:rPr>
              <a:t>Pilot</a:t>
            </a:r>
          </a:p>
        </p:txBody>
      </p:sp>
      <p:sp>
        <p:nvSpPr>
          <p:cNvPr id="49" name="Rectangle 48"/>
          <p:cNvSpPr/>
          <p:nvPr/>
        </p:nvSpPr>
        <p:spPr>
          <a:xfrm>
            <a:off x="3006775" y="2395728"/>
            <a:ext cx="100584" cy="100584"/>
          </a:xfrm>
          <a:prstGeom prst="rect">
            <a:avLst/>
          </a:prstGeom>
          <a:noFill/>
          <a:ln w="12700">
            <a:solidFill>
              <a:srgbClr val="0A0B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50" name="Label: 08" descr="0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162223" y="2359152"/>
            <a:ext cx="165496" cy="171450"/>
          </a:xfrm>
          <a:prstGeom prst="rect">
            <a:avLst/>
          </a:prstGeom>
        </p:spPr>
      </p:pic>
      <p:sp>
        <p:nvSpPr>
          <p:cNvPr id="51" name="TextBox 50"/>
          <p:cNvSpPr txBox="1"/>
          <p:nvPr/>
        </p:nvSpPr>
        <p:spPr>
          <a:xfrm>
            <a:off x="3427399" y="2359152"/>
            <a:ext cx="1808911" cy="43107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050"/>
              </a:lnSpc>
              <a:spcBef>
                <a:spcPts val="0"/>
              </a:spcBef>
              <a:spcAft>
                <a:spcPts val="100"/>
              </a:spcAft>
            </a:pPr>
            <a:r>
              <a:rPr sz="900" b="1">
                <a:solidFill>
                  <a:srgbClr val="0A0B0C"/>
                </a:solidFill>
                <a:latin typeface="Outfit"/>
                <a:ea typeface="Outfit"/>
                <a:cs typeface="Outfit"/>
              </a:rPr>
              <a:t>Start with two teams</a:t>
            </a:r>
          </a:p>
          <a:p>
            <a:pPr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</a:pPr>
            <a:r>
              <a:rPr sz="750" b="0">
                <a:solidFill>
                  <a:srgbClr val="41464C"/>
                </a:solidFill>
                <a:latin typeface="Outfit"/>
                <a:ea typeface="Outfit"/>
                <a:cs typeface="Outfit"/>
              </a:rPr>
              <a:t>The owner</a:t>
            </a:r>
          </a:p>
        </p:txBody>
      </p:sp>
      <p:sp>
        <p:nvSpPr>
          <p:cNvPr id="52" name="Rectangle 51"/>
          <p:cNvSpPr/>
          <p:nvPr/>
        </p:nvSpPr>
        <p:spPr>
          <a:xfrm>
            <a:off x="3006775" y="2826802"/>
            <a:ext cx="100584" cy="100584"/>
          </a:xfrm>
          <a:prstGeom prst="rect">
            <a:avLst/>
          </a:prstGeom>
          <a:noFill/>
          <a:ln w="12700">
            <a:solidFill>
              <a:srgbClr val="0A0B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53" name="Label: 09" descr="09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162223" y="2790226"/>
            <a:ext cx="165496" cy="171450"/>
          </a:xfrm>
          <a:prstGeom prst="rect">
            <a:avLst/>
          </a:prstGeom>
        </p:spPr>
      </p:pic>
      <p:sp>
        <p:nvSpPr>
          <p:cNvPr id="54" name="TextBox 53"/>
          <p:cNvSpPr txBox="1"/>
          <p:nvPr/>
        </p:nvSpPr>
        <p:spPr>
          <a:xfrm>
            <a:off x="3427399" y="2790226"/>
            <a:ext cx="1808911" cy="43107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050"/>
              </a:lnSpc>
              <a:spcBef>
                <a:spcPts val="0"/>
              </a:spcBef>
              <a:spcAft>
                <a:spcPts val="100"/>
              </a:spcAft>
            </a:pPr>
            <a:r>
              <a:rPr sz="900" b="1">
                <a:solidFill>
                  <a:srgbClr val="0A0B0C"/>
                </a:solidFill>
                <a:latin typeface="Outfit"/>
                <a:ea typeface="Outfit"/>
                <a:cs typeface="Outfit"/>
              </a:rPr>
              <a:t>Run the two workshops</a:t>
            </a:r>
          </a:p>
          <a:p>
            <a:pPr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</a:pPr>
            <a:r>
              <a:rPr sz="750" b="0">
                <a:solidFill>
                  <a:srgbClr val="41464C"/>
                </a:solidFill>
                <a:latin typeface="Outfit"/>
                <a:ea typeface="Outfit"/>
                <a:cs typeface="Outfit"/>
              </a:rPr>
              <a:t>Each pilot team</a:t>
            </a:r>
          </a:p>
        </p:txBody>
      </p:sp>
      <p:sp>
        <p:nvSpPr>
          <p:cNvPr id="55" name="Rectangle 54"/>
          <p:cNvSpPr/>
          <p:nvPr/>
        </p:nvSpPr>
        <p:spPr>
          <a:xfrm>
            <a:off x="3006775" y="3257876"/>
            <a:ext cx="100584" cy="100584"/>
          </a:xfrm>
          <a:prstGeom prst="rect">
            <a:avLst/>
          </a:prstGeom>
          <a:noFill/>
          <a:ln w="12700">
            <a:solidFill>
              <a:srgbClr val="0A0B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56" name="Label: 10" descr="10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162223" y="3221300"/>
            <a:ext cx="165496" cy="171450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3427399" y="3221300"/>
            <a:ext cx="1808911" cy="43107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050"/>
              </a:lnSpc>
              <a:spcBef>
                <a:spcPts val="0"/>
              </a:spcBef>
              <a:spcAft>
                <a:spcPts val="100"/>
              </a:spcAft>
            </a:pPr>
            <a:r>
              <a:rPr sz="900" b="1">
                <a:solidFill>
                  <a:srgbClr val="0A0B0C"/>
                </a:solidFill>
                <a:latin typeface="Outfit"/>
                <a:ea typeface="Outfit"/>
                <a:cs typeface="Outfit"/>
              </a:rPr>
              <a:t>Levels 1 and 2 only</a:t>
            </a:r>
          </a:p>
          <a:p>
            <a:pPr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</a:pPr>
            <a:r>
              <a:rPr sz="750" b="0">
                <a:solidFill>
                  <a:srgbClr val="41464C"/>
                </a:solidFill>
                <a:latin typeface="Outfit"/>
                <a:ea typeface="Outfit"/>
                <a:cs typeface="Outfit"/>
              </a:rPr>
              <a:t>Each pilot team</a:t>
            </a:r>
          </a:p>
        </p:txBody>
      </p:sp>
      <p:sp>
        <p:nvSpPr>
          <p:cNvPr id="58" name="Rectangle 57"/>
          <p:cNvSpPr/>
          <p:nvPr/>
        </p:nvSpPr>
        <p:spPr>
          <a:xfrm>
            <a:off x="3006775" y="3688950"/>
            <a:ext cx="100584" cy="100584"/>
          </a:xfrm>
          <a:prstGeom prst="rect">
            <a:avLst/>
          </a:prstGeom>
          <a:noFill/>
          <a:ln w="12700">
            <a:solidFill>
              <a:srgbClr val="0A0B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59" name="Label: 11" descr="11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162223" y="3652374"/>
            <a:ext cx="165496" cy="171450"/>
          </a:xfrm>
          <a:prstGeom prst="rect">
            <a:avLst/>
          </a:prstGeom>
        </p:spPr>
      </p:pic>
      <p:sp>
        <p:nvSpPr>
          <p:cNvPr id="60" name="TextBox 59"/>
          <p:cNvSpPr txBox="1"/>
          <p:nvPr/>
        </p:nvSpPr>
        <p:spPr>
          <a:xfrm>
            <a:off x="3427399" y="3652374"/>
            <a:ext cx="1808911" cy="43107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050"/>
              </a:lnSpc>
              <a:spcBef>
                <a:spcPts val="0"/>
              </a:spcBef>
              <a:spcAft>
                <a:spcPts val="100"/>
              </a:spcAft>
            </a:pPr>
            <a:r>
              <a:rPr sz="900" b="1">
                <a:solidFill>
                  <a:srgbClr val="0A0B0C"/>
                </a:solidFill>
                <a:latin typeface="Outfit"/>
                <a:ea typeface="Outfit"/>
                <a:cs typeface="Outfit"/>
              </a:rPr>
              <a:t>Hold a weekly 20-minute review</a:t>
            </a:r>
          </a:p>
          <a:p>
            <a:pPr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</a:pPr>
            <a:r>
              <a:rPr sz="750" b="0">
                <a:solidFill>
                  <a:srgbClr val="41464C"/>
                </a:solidFill>
                <a:latin typeface="Outfit"/>
                <a:ea typeface="Outfit"/>
                <a:cs typeface="Outfit"/>
              </a:rPr>
              <a:t>Each pilot team and the owner</a:t>
            </a:r>
          </a:p>
        </p:txBody>
      </p:sp>
      <p:sp>
        <p:nvSpPr>
          <p:cNvPr id="61" name="Rectangle 60"/>
          <p:cNvSpPr/>
          <p:nvPr/>
        </p:nvSpPr>
        <p:spPr>
          <a:xfrm>
            <a:off x="3006775" y="4120025"/>
            <a:ext cx="100584" cy="100584"/>
          </a:xfrm>
          <a:prstGeom prst="rect">
            <a:avLst/>
          </a:prstGeom>
          <a:noFill/>
          <a:ln w="12700">
            <a:solidFill>
              <a:srgbClr val="0A0B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62" name="Label: 12" descr="12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162223" y="4083449"/>
            <a:ext cx="165496" cy="171450"/>
          </a:xfrm>
          <a:prstGeom prst="rect">
            <a:avLst/>
          </a:prstGeom>
        </p:spPr>
      </p:pic>
      <p:sp>
        <p:nvSpPr>
          <p:cNvPr id="63" name="TextBox 62"/>
          <p:cNvSpPr txBox="1"/>
          <p:nvPr/>
        </p:nvSpPr>
        <p:spPr>
          <a:xfrm>
            <a:off x="3427399" y="4083449"/>
            <a:ext cx="1808911" cy="43107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050"/>
              </a:lnSpc>
              <a:spcBef>
                <a:spcPts val="0"/>
              </a:spcBef>
              <a:spcAft>
                <a:spcPts val="100"/>
              </a:spcAft>
            </a:pPr>
            <a:r>
              <a:rPr sz="900" b="1">
                <a:solidFill>
                  <a:srgbClr val="0A0B0C"/>
                </a:solidFill>
                <a:latin typeface="Outfit"/>
                <a:ea typeface="Outfit"/>
                <a:cs typeface="Outfit"/>
              </a:rPr>
              <a:t>Decide what to do with the time saved</a:t>
            </a:r>
          </a:p>
          <a:p>
            <a:pPr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</a:pPr>
            <a:r>
              <a:rPr sz="750" b="0">
                <a:solidFill>
                  <a:srgbClr val="41464C"/>
                </a:solidFill>
                <a:latin typeface="Outfit"/>
                <a:ea typeface="Outfit"/>
                <a:cs typeface="Outfit"/>
              </a:rPr>
              <a:t>The leadership team</a:t>
            </a:r>
          </a:p>
        </p:txBody>
      </p:sp>
      <p:sp>
        <p:nvSpPr>
          <p:cNvPr id="64" name="Rectangle 63"/>
          <p:cNvSpPr/>
          <p:nvPr/>
        </p:nvSpPr>
        <p:spPr>
          <a:xfrm>
            <a:off x="3006775" y="4551099"/>
            <a:ext cx="100584" cy="100584"/>
          </a:xfrm>
          <a:prstGeom prst="rect">
            <a:avLst/>
          </a:prstGeom>
          <a:noFill/>
          <a:ln w="12700">
            <a:solidFill>
              <a:srgbClr val="0A0B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65" name="Label: 13" descr="13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162223" y="4514523"/>
            <a:ext cx="165496" cy="171450"/>
          </a:xfrm>
          <a:prstGeom prst="rect">
            <a:avLst/>
          </a:prstGeom>
        </p:spPr>
      </p:pic>
      <p:sp>
        <p:nvSpPr>
          <p:cNvPr id="66" name="TextBox 65"/>
          <p:cNvSpPr txBox="1"/>
          <p:nvPr/>
        </p:nvSpPr>
        <p:spPr>
          <a:xfrm>
            <a:off x="3427399" y="4514523"/>
            <a:ext cx="1808911" cy="43107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050"/>
              </a:lnSpc>
              <a:spcBef>
                <a:spcPts val="0"/>
              </a:spcBef>
              <a:spcAft>
                <a:spcPts val="100"/>
              </a:spcAft>
            </a:pPr>
            <a:r>
              <a:rPr sz="900" b="1">
                <a:solidFill>
                  <a:srgbClr val="0A0B0C"/>
                </a:solidFill>
                <a:latin typeface="Outfit"/>
                <a:ea typeface="Outfit"/>
                <a:cs typeface="Outfit"/>
              </a:rPr>
              <a:t>Managers model it</a:t>
            </a:r>
          </a:p>
          <a:p>
            <a:pPr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</a:pPr>
            <a:r>
              <a:rPr sz="750" b="0">
                <a:solidFill>
                  <a:srgbClr val="41464C"/>
                </a:solidFill>
                <a:latin typeface="Outfit"/>
                <a:ea typeface="Outfit"/>
                <a:cs typeface="Outfit"/>
              </a:rPr>
              <a:t>Every leader and pilot manager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3025063" y="5413248"/>
            <a:ext cx="2156383" cy="502920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41464C"/>
                </a:solidFill>
                <a:latin typeface="Outfit"/>
                <a:ea typeface="Outfit"/>
                <a:cs typeface="Outfit"/>
              </a:rPr>
              <a:t>Two teams do the three jobs at levels 1 and 2, review them every week, and their managers use AI in the open.</a:t>
            </a:r>
          </a:p>
        </p:txBody>
      </p:sp>
      <p:sp>
        <p:nvSpPr>
          <p:cNvPr id="68" name="Rectangle 67"/>
          <p:cNvSpPr/>
          <p:nvPr/>
        </p:nvSpPr>
        <p:spPr>
          <a:xfrm>
            <a:off x="5400903" y="1700784"/>
            <a:ext cx="2375839" cy="4279392"/>
          </a:xfrm>
          <a:prstGeom prst="rect">
            <a:avLst/>
          </a:prstGeom>
          <a:solidFill>
            <a:srgbClr val="FFFFFF"/>
          </a:solidFill>
          <a:ln w="19050">
            <a:solidFill>
              <a:srgbClr val="0A0B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9" name="Rectangle 68"/>
          <p:cNvSpPr/>
          <p:nvPr/>
        </p:nvSpPr>
        <p:spPr>
          <a:xfrm>
            <a:off x="5400903" y="1700784"/>
            <a:ext cx="2375839" cy="566928"/>
          </a:xfrm>
          <a:prstGeom prst="rect">
            <a:avLst/>
          </a:prstGeom>
          <a:solidFill>
            <a:srgbClr val="0A0B0C"/>
          </a:solidFill>
          <a:ln w="19050">
            <a:solidFill>
              <a:srgbClr val="0A0B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70" name="Label: DAYS 61 TO 90" descr="DAYS 61 TO 90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510631" y="1764792"/>
            <a:ext cx="1151632" cy="180975"/>
          </a:xfrm>
          <a:prstGeom prst="rect">
            <a:avLst/>
          </a:prstGeom>
        </p:spPr>
      </p:pic>
      <p:sp>
        <p:nvSpPr>
          <p:cNvPr id="71" name="TextBox 70"/>
          <p:cNvSpPr txBox="1"/>
          <p:nvPr/>
        </p:nvSpPr>
        <p:spPr>
          <a:xfrm>
            <a:off x="5510631" y="1993392"/>
            <a:ext cx="2156383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Scale, fix or stop</a:t>
            </a:r>
          </a:p>
        </p:txBody>
      </p:sp>
      <p:sp>
        <p:nvSpPr>
          <p:cNvPr id="72" name="Rectangle 71"/>
          <p:cNvSpPr/>
          <p:nvPr/>
        </p:nvSpPr>
        <p:spPr>
          <a:xfrm>
            <a:off x="5492343" y="2395728"/>
            <a:ext cx="100584" cy="100584"/>
          </a:xfrm>
          <a:prstGeom prst="rect">
            <a:avLst/>
          </a:prstGeom>
          <a:noFill/>
          <a:ln w="12700">
            <a:solidFill>
              <a:srgbClr val="0A0B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73" name="Label: 14" descr="14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647791" y="2359152"/>
            <a:ext cx="165496" cy="171450"/>
          </a:xfrm>
          <a:prstGeom prst="rect">
            <a:avLst/>
          </a:prstGeom>
        </p:spPr>
      </p:pic>
      <p:sp>
        <p:nvSpPr>
          <p:cNvPr id="74" name="TextBox 73"/>
          <p:cNvSpPr txBox="1"/>
          <p:nvPr/>
        </p:nvSpPr>
        <p:spPr>
          <a:xfrm>
            <a:off x="5912967" y="2359152"/>
            <a:ext cx="1808911" cy="43107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050"/>
              </a:lnSpc>
              <a:spcBef>
                <a:spcPts val="0"/>
              </a:spcBef>
              <a:spcAft>
                <a:spcPts val="100"/>
              </a:spcAft>
            </a:pPr>
            <a:r>
              <a:rPr sz="900" b="1">
                <a:solidFill>
                  <a:srgbClr val="0A0B0C"/>
                </a:solidFill>
                <a:latin typeface="Outfit"/>
                <a:ea typeface="Outfit"/>
                <a:cs typeface="Outfit"/>
              </a:rPr>
              <a:t>Make a decision for each job</a:t>
            </a:r>
          </a:p>
          <a:p>
            <a:pPr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</a:pPr>
            <a:r>
              <a:rPr sz="750" b="0">
                <a:solidFill>
                  <a:srgbClr val="41464C"/>
                </a:solidFill>
                <a:latin typeface="Outfit"/>
                <a:ea typeface="Outfit"/>
                <a:cs typeface="Outfit"/>
              </a:rPr>
              <a:t>The leadership team</a:t>
            </a:r>
          </a:p>
        </p:txBody>
      </p:sp>
      <p:sp>
        <p:nvSpPr>
          <p:cNvPr id="75" name="Rectangle 74"/>
          <p:cNvSpPr/>
          <p:nvPr/>
        </p:nvSpPr>
        <p:spPr>
          <a:xfrm>
            <a:off x="5492343" y="2826802"/>
            <a:ext cx="100584" cy="100584"/>
          </a:xfrm>
          <a:prstGeom prst="rect">
            <a:avLst/>
          </a:prstGeom>
          <a:noFill/>
          <a:ln w="12700">
            <a:solidFill>
              <a:srgbClr val="0A0B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76" name="Label: 15" descr="15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647791" y="2790226"/>
            <a:ext cx="165496" cy="171450"/>
          </a:xfrm>
          <a:prstGeom prst="rect">
            <a:avLst/>
          </a:prstGeom>
        </p:spPr>
      </p:pic>
      <p:sp>
        <p:nvSpPr>
          <p:cNvPr id="77" name="TextBox 76"/>
          <p:cNvSpPr txBox="1"/>
          <p:nvPr/>
        </p:nvSpPr>
        <p:spPr>
          <a:xfrm>
            <a:off x="5912967" y="2790226"/>
            <a:ext cx="1808911" cy="43107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050"/>
              </a:lnSpc>
              <a:spcBef>
                <a:spcPts val="0"/>
              </a:spcBef>
              <a:spcAft>
                <a:spcPts val="100"/>
              </a:spcAft>
            </a:pPr>
            <a:r>
              <a:rPr sz="900" b="1">
                <a:solidFill>
                  <a:srgbClr val="0A0B0C"/>
                </a:solidFill>
                <a:latin typeface="Outfit"/>
                <a:ea typeface="Outfit"/>
                <a:cs typeface="Outfit"/>
              </a:rPr>
              <a:t>Write the team's way of doing a task as a skill</a:t>
            </a:r>
          </a:p>
          <a:p>
            <a:pPr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</a:pPr>
            <a:r>
              <a:rPr sz="750" b="0">
                <a:solidFill>
                  <a:srgbClr val="41464C"/>
                </a:solidFill>
                <a:latin typeface="Outfit"/>
                <a:ea typeface="Outfit"/>
                <a:cs typeface="Outfit"/>
              </a:rPr>
              <a:t>The pilot manager</a:t>
            </a:r>
          </a:p>
        </p:txBody>
      </p:sp>
      <p:sp>
        <p:nvSpPr>
          <p:cNvPr id="78" name="Rectangle 77"/>
          <p:cNvSpPr/>
          <p:nvPr/>
        </p:nvSpPr>
        <p:spPr>
          <a:xfrm>
            <a:off x="5492343" y="3257876"/>
            <a:ext cx="100584" cy="100584"/>
          </a:xfrm>
          <a:prstGeom prst="rect">
            <a:avLst/>
          </a:prstGeom>
          <a:noFill/>
          <a:ln w="12700">
            <a:solidFill>
              <a:srgbClr val="0A0B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79" name="Label: 16" descr="16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5647791" y="3221300"/>
            <a:ext cx="165496" cy="171450"/>
          </a:xfrm>
          <a:prstGeom prst="rect">
            <a:avLst/>
          </a:prstGeom>
        </p:spPr>
      </p:pic>
      <p:sp>
        <p:nvSpPr>
          <p:cNvPr id="80" name="TextBox 79"/>
          <p:cNvSpPr txBox="1"/>
          <p:nvPr/>
        </p:nvSpPr>
        <p:spPr>
          <a:xfrm>
            <a:off x="5912967" y="3221300"/>
            <a:ext cx="1808911" cy="43107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050"/>
              </a:lnSpc>
              <a:spcBef>
                <a:spcPts val="0"/>
              </a:spcBef>
              <a:spcAft>
                <a:spcPts val="100"/>
              </a:spcAft>
            </a:pPr>
            <a:r>
              <a:rPr sz="900" b="1">
                <a:solidFill>
                  <a:srgbClr val="0A0B0C"/>
                </a:solidFill>
                <a:latin typeface="Outfit"/>
                <a:ea typeface="Outfit"/>
                <a:cs typeface="Outfit"/>
              </a:rPr>
              <a:t>Move up one level after five clean runs</a:t>
            </a:r>
          </a:p>
          <a:p>
            <a:pPr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</a:pPr>
            <a:r>
              <a:rPr sz="750" b="0">
                <a:solidFill>
                  <a:srgbClr val="41464C"/>
                </a:solidFill>
                <a:latin typeface="Outfit"/>
                <a:ea typeface="Outfit"/>
                <a:cs typeface="Outfit"/>
              </a:rPr>
              <a:t>The pilot manager</a:t>
            </a:r>
          </a:p>
        </p:txBody>
      </p:sp>
      <p:sp>
        <p:nvSpPr>
          <p:cNvPr id="81" name="Rectangle 80"/>
          <p:cNvSpPr/>
          <p:nvPr/>
        </p:nvSpPr>
        <p:spPr>
          <a:xfrm>
            <a:off x="5492343" y="3688950"/>
            <a:ext cx="100584" cy="100584"/>
          </a:xfrm>
          <a:prstGeom prst="rect">
            <a:avLst/>
          </a:prstGeom>
          <a:noFill/>
          <a:ln w="12700">
            <a:solidFill>
              <a:srgbClr val="0A0B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82" name="Label: 17" descr="17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5647791" y="3652374"/>
            <a:ext cx="165496" cy="171450"/>
          </a:xfrm>
          <a:prstGeom prst="rect">
            <a:avLst/>
          </a:prstGeom>
        </p:spPr>
      </p:pic>
      <p:sp>
        <p:nvSpPr>
          <p:cNvPr id="83" name="TextBox 82"/>
          <p:cNvSpPr txBox="1"/>
          <p:nvPr/>
        </p:nvSpPr>
        <p:spPr>
          <a:xfrm>
            <a:off x="5912967" y="3652374"/>
            <a:ext cx="1808911" cy="43107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050"/>
              </a:lnSpc>
              <a:spcBef>
                <a:spcPts val="0"/>
              </a:spcBef>
              <a:spcAft>
                <a:spcPts val="100"/>
              </a:spcAft>
            </a:pPr>
            <a:r>
              <a:rPr sz="900" b="1">
                <a:solidFill>
                  <a:srgbClr val="0A0B0C"/>
                </a:solidFill>
                <a:latin typeface="Outfit"/>
                <a:ea typeface="Outfit"/>
                <a:cs typeface="Outfit"/>
              </a:rPr>
              <a:t>Keep the record of AI training</a:t>
            </a:r>
          </a:p>
          <a:p>
            <a:pPr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</a:pPr>
            <a:r>
              <a:rPr sz="750" b="0">
                <a:solidFill>
                  <a:srgbClr val="41464C"/>
                </a:solidFill>
                <a:latin typeface="Outfit"/>
                <a:ea typeface="Outfit"/>
                <a:cs typeface="Outfit"/>
              </a:rPr>
              <a:t>The owner</a:t>
            </a:r>
          </a:p>
        </p:txBody>
      </p:sp>
      <p:sp>
        <p:nvSpPr>
          <p:cNvPr id="84" name="Rectangle 83"/>
          <p:cNvSpPr/>
          <p:nvPr/>
        </p:nvSpPr>
        <p:spPr>
          <a:xfrm>
            <a:off x="5492343" y="4120025"/>
            <a:ext cx="100584" cy="100584"/>
          </a:xfrm>
          <a:prstGeom prst="rect">
            <a:avLst/>
          </a:prstGeom>
          <a:noFill/>
          <a:ln w="12700">
            <a:solidFill>
              <a:srgbClr val="0A0B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85" name="Label: 18" descr="18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5647791" y="4083449"/>
            <a:ext cx="165496" cy="171450"/>
          </a:xfrm>
          <a:prstGeom prst="rect">
            <a:avLst/>
          </a:prstGeom>
        </p:spPr>
      </p:pic>
      <p:sp>
        <p:nvSpPr>
          <p:cNvPr id="86" name="TextBox 85"/>
          <p:cNvSpPr txBox="1"/>
          <p:nvPr/>
        </p:nvSpPr>
        <p:spPr>
          <a:xfrm>
            <a:off x="5912967" y="4083449"/>
            <a:ext cx="1808911" cy="43107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050"/>
              </a:lnSpc>
              <a:spcBef>
                <a:spcPts val="0"/>
              </a:spcBef>
              <a:spcAft>
                <a:spcPts val="100"/>
              </a:spcAft>
            </a:pPr>
            <a:r>
              <a:rPr sz="900" b="1">
                <a:solidFill>
                  <a:srgbClr val="0A0B0C"/>
                </a:solidFill>
                <a:latin typeface="Outfit"/>
                <a:ea typeface="Outfit"/>
                <a:cs typeface="Outfit"/>
              </a:rPr>
              <a:t>Report to the board</a:t>
            </a:r>
          </a:p>
          <a:p>
            <a:pPr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</a:pPr>
            <a:r>
              <a:rPr sz="750" b="0">
                <a:solidFill>
                  <a:srgbClr val="41464C"/>
                </a:solidFill>
                <a:latin typeface="Outfit"/>
                <a:ea typeface="Outfit"/>
                <a:cs typeface="Outfit"/>
              </a:rPr>
              <a:t>The leader and the owner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5510631" y="5413248"/>
            <a:ext cx="2156383" cy="502920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41464C"/>
                </a:solidFill>
                <a:latin typeface="Outfit"/>
                <a:ea typeface="Outfit"/>
                <a:cs typeface="Outfit"/>
              </a:rPr>
              <a:t>Each job gets a decision from its numbers, the good ones are written down as skills, and the board hears what changed.</a:t>
            </a:r>
          </a:p>
        </p:txBody>
      </p:sp>
      <p:sp>
        <p:nvSpPr>
          <p:cNvPr id="88" name="Rectangle 87"/>
          <p:cNvSpPr/>
          <p:nvPr/>
        </p:nvSpPr>
        <p:spPr>
          <a:xfrm>
            <a:off x="7886471" y="1700784"/>
            <a:ext cx="2375839" cy="4279392"/>
          </a:xfrm>
          <a:prstGeom prst="rect">
            <a:avLst/>
          </a:prstGeom>
          <a:solidFill>
            <a:srgbClr val="FFFFFF"/>
          </a:solidFill>
          <a:ln w="19050">
            <a:solidFill>
              <a:srgbClr val="0A0B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9" name="Rectangle 88"/>
          <p:cNvSpPr/>
          <p:nvPr/>
        </p:nvSpPr>
        <p:spPr>
          <a:xfrm>
            <a:off x="7886471" y="1700784"/>
            <a:ext cx="2375839" cy="566928"/>
          </a:xfrm>
          <a:prstGeom prst="rect">
            <a:avLst/>
          </a:prstGeom>
          <a:solidFill>
            <a:srgbClr val="F3F4F4"/>
          </a:solidFill>
          <a:ln w="19050">
            <a:solidFill>
              <a:srgbClr val="0A0B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90" name="Label: AFTER DAY 90" descr="AFTER DAY 90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7996199" y="1764792"/>
            <a:ext cx="1063079" cy="180975"/>
          </a:xfrm>
          <a:prstGeom prst="rect">
            <a:avLst/>
          </a:prstGeom>
        </p:spPr>
      </p:pic>
      <p:sp>
        <p:nvSpPr>
          <p:cNvPr id="91" name="TextBox 90"/>
          <p:cNvSpPr txBox="1"/>
          <p:nvPr/>
        </p:nvSpPr>
        <p:spPr>
          <a:xfrm>
            <a:off x="7996199" y="1993392"/>
            <a:ext cx="2156383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>
                <a:solidFill>
                  <a:srgbClr val="0A0B0C"/>
                </a:solidFill>
                <a:latin typeface="Outfit"/>
                <a:ea typeface="Outfit"/>
                <a:cs typeface="Outfit"/>
              </a:rPr>
              <a:t>The monthly rhythm</a:t>
            </a:r>
          </a:p>
        </p:txBody>
      </p:sp>
      <p:sp>
        <p:nvSpPr>
          <p:cNvPr id="92" name="Rectangle 91"/>
          <p:cNvSpPr/>
          <p:nvPr/>
        </p:nvSpPr>
        <p:spPr>
          <a:xfrm>
            <a:off x="7977911" y="2395728"/>
            <a:ext cx="100584" cy="100584"/>
          </a:xfrm>
          <a:prstGeom prst="rect">
            <a:avLst/>
          </a:prstGeom>
          <a:noFill/>
          <a:ln w="12700">
            <a:solidFill>
              <a:srgbClr val="0A0B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93" name="Label: 19" descr="19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8133359" y="2359152"/>
            <a:ext cx="165496" cy="171450"/>
          </a:xfrm>
          <a:prstGeom prst="rect">
            <a:avLst/>
          </a:prstGeom>
        </p:spPr>
      </p:pic>
      <p:sp>
        <p:nvSpPr>
          <p:cNvPr id="94" name="TextBox 93"/>
          <p:cNvSpPr txBox="1"/>
          <p:nvPr/>
        </p:nvSpPr>
        <p:spPr>
          <a:xfrm>
            <a:off x="8398535" y="2359152"/>
            <a:ext cx="1808911" cy="43107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050"/>
              </a:lnSpc>
              <a:spcBef>
                <a:spcPts val="0"/>
              </a:spcBef>
              <a:spcAft>
                <a:spcPts val="100"/>
              </a:spcAft>
            </a:pPr>
            <a:r>
              <a:rPr sz="900" b="1">
                <a:solidFill>
                  <a:srgbClr val="0A0B0C"/>
                </a:solidFill>
                <a:latin typeface="Outfit"/>
                <a:ea typeface="Outfit"/>
                <a:cs typeface="Outfit"/>
              </a:rPr>
              <a:t>A monthly leadership update</a:t>
            </a:r>
          </a:p>
          <a:p>
            <a:pPr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</a:pPr>
            <a:r>
              <a:rPr sz="750" b="0">
                <a:solidFill>
                  <a:srgbClr val="41464C"/>
                </a:solidFill>
                <a:latin typeface="Outfit"/>
                <a:ea typeface="Outfit"/>
                <a:cs typeface="Outfit"/>
              </a:rPr>
              <a:t>The owner</a:t>
            </a:r>
          </a:p>
        </p:txBody>
      </p:sp>
      <p:sp>
        <p:nvSpPr>
          <p:cNvPr id="95" name="Rectangle 94"/>
          <p:cNvSpPr/>
          <p:nvPr/>
        </p:nvSpPr>
        <p:spPr>
          <a:xfrm>
            <a:off x="7977911" y="2826802"/>
            <a:ext cx="100584" cy="100584"/>
          </a:xfrm>
          <a:prstGeom prst="rect">
            <a:avLst/>
          </a:prstGeom>
          <a:noFill/>
          <a:ln w="12700">
            <a:solidFill>
              <a:srgbClr val="0A0B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96" name="Label: 20" descr="20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8133359" y="2790226"/>
            <a:ext cx="165496" cy="171450"/>
          </a:xfrm>
          <a:prstGeom prst="rect">
            <a:avLst/>
          </a:prstGeom>
        </p:spPr>
      </p:pic>
      <p:sp>
        <p:nvSpPr>
          <p:cNvPr id="97" name="TextBox 96"/>
          <p:cNvSpPr txBox="1"/>
          <p:nvPr/>
        </p:nvSpPr>
        <p:spPr>
          <a:xfrm>
            <a:off x="8398535" y="2790226"/>
            <a:ext cx="1808911" cy="43107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050"/>
              </a:lnSpc>
              <a:spcBef>
                <a:spcPts val="0"/>
              </a:spcBef>
              <a:spcAft>
                <a:spcPts val="100"/>
              </a:spcAft>
            </a:pPr>
            <a:r>
              <a:rPr sz="900" b="1">
                <a:solidFill>
                  <a:srgbClr val="0A0B0C"/>
                </a:solidFill>
                <a:latin typeface="Outfit"/>
                <a:ea typeface="Outfit"/>
                <a:cs typeface="Outfit"/>
              </a:rPr>
              <a:t>Recheck the register and the settings</a:t>
            </a:r>
          </a:p>
          <a:p>
            <a:pPr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</a:pPr>
            <a:r>
              <a:rPr sz="750" b="0">
                <a:solidFill>
                  <a:srgbClr val="41464C"/>
                </a:solidFill>
                <a:latin typeface="Outfit"/>
                <a:ea typeface="Outfit"/>
                <a:cs typeface="Outfit"/>
              </a:rPr>
              <a:t>The owner, with IT or the admin</a:t>
            </a:r>
          </a:p>
        </p:txBody>
      </p:sp>
      <p:sp>
        <p:nvSpPr>
          <p:cNvPr id="98" name="Rectangle 97"/>
          <p:cNvSpPr/>
          <p:nvPr/>
        </p:nvSpPr>
        <p:spPr>
          <a:xfrm>
            <a:off x="7977911" y="3257876"/>
            <a:ext cx="100584" cy="100584"/>
          </a:xfrm>
          <a:prstGeom prst="rect">
            <a:avLst/>
          </a:prstGeom>
          <a:noFill/>
          <a:ln w="12700">
            <a:solidFill>
              <a:srgbClr val="0A0B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99" name="Label: 21" descr="21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8133359" y="3221300"/>
            <a:ext cx="165496" cy="171450"/>
          </a:xfrm>
          <a:prstGeom prst="rect">
            <a:avLst/>
          </a:prstGeom>
        </p:spPr>
      </p:pic>
      <p:sp>
        <p:nvSpPr>
          <p:cNvPr id="100" name="TextBox 99"/>
          <p:cNvSpPr txBox="1"/>
          <p:nvPr/>
        </p:nvSpPr>
        <p:spPr>
          <a:xfrm>
            <a:off x="8398535" y="3221300"/>
            <a:ext cx="1808911" cy="43107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050"/>
              </a:lnSpc>
              <a:spcBef>
                <a:spcPts val="0"/>
              </a:spcBef>
              <a:spcAft>
                <a:spcPts val="100"/>
              </a:spcAft>
            </a:pPr>
            <a:r>
              <a:rPr sz="900" b="1">
                <a:solidFill>
                  <a:srgbClr val="0A0B0C"/>
                </a:solidFill>
                <a:latin typeface="Outfit"/>
                <a:ea typeface="Outfit"/>
                <a:cs typeface="Outfit"/>
              </a:rPr>
              <a:t>One job in, one job decided</a:t>
            </a:r>
          </a:p>
          <a:p>
            <a:pPr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</a:pPr>
            <a:r>
              <a:rPr sz="750" b="0">
                <a:solidFill>
                  <a:srgbClr val="41464C"/>
                </a:solidFill>
                <a:latin typeface="Outfit"/>
                <a:ea typeface="Outfit"/>
                <a:cs typeface="Outfit"/>
              </a:rPr>
              <a:t>The leadership team</a:t>
            </a:r>
          </a:p>
        </p:txBody>
      </p:sp>
      <p:sp>
        <p:nvSpPr>
          <p:cNvPr id="101" name="Rectangle 100"/>
          <p:cNvSpPr/>
          <p:nvPr/>
        </p:nvSpPr>
        <p:spPr>
          <a:xfrm>
            <a:off x="7977911" y="3688950"/>
            <a:ext cx="100584" cy="100584"/>
          </a:xfrm>
          <a:prstGeom prst="rect">
            <a:avLst/>
          </a:prstGeom>
          <a:noFill/>
          <a:ln w="12700">
            <a:solidFill>
              <a:srgbClr val="0A0B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102" name="Label: 22" descr="22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8133359" y="3652374"/>
            <a:ext cx="165496" cy="171450"/>
          </a:xfrm>
          <a:prstGeom prst="rect">
            <a:avLst/>
          </a:prstGeom>
        </p:spPr>
      </p:pic>
      <p:sp>
        <p:nvSpPr>
          <p:cNvPr id="103" name="TextBox 102"/>
          <p:cNvSpPr txBox="1"/>
          <p:nvPr/>
        </p:nvSpPr>
        <p:spPr>
          <a:xfrm>
            <a:off x="8398535" y="3652374"/>
            <a:ext cx="1808911" cy="43107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050"/>
              </a:lnSpc>
              <a:spcBef>
                <a:spcPts val="0"/>
              </a:spcBef>
              <a:spcAft>
                <a:spcPts val="100"/>
              </a:spcAft>
            </a:pPr>
            <a:r>
              <a:rPr sz="900" b="1">
                <a:solidFill>
                  <a:srgbClr val="0A0B0C"/>
                </a:solidFill>
                <a:latin typeface="Outfit"/>
                <a:ea typeface="Outfit"/>
                <a:cs typeface="Outfit"/>
              </a:rPr>
              <a:t>Review the policy and the training record</a:t>
            </a:r>
          </a:p>
          <a:p>
            <a:pPr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</a:pPr>
            <a:r>
              <a:rPr sz="750" b="0">
                <a:solidFill>
                  <a:srgbClr val="41464C"/>
                </a:solidFill>
                <a:latin typeface="Outfit"/>
                <a:ea typeface="Outfit"/>
                <a:cs typeface="Outfit"/>
              </a:rPr>
              <a:t>The owner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7996199" y="5413248"/>
            <a:ext cx="2156383" cy="502920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41464C"/>
                </a:solidFill>
                <a:latin typeface="Outfit"/>
                <a:ea typeface="Outfit"/>
                <a:cs typeface="Outfit"/>
              </a:rPr>
              <a:t>One meeting a month keeps the jobs, the rules and the tools current.</a:t>
            </a:r>
          </a:p>
        </p:txBody>
      </p:sp>
      <p:sp>
        <p:nvSpPr>
          <p:cNvPr id="105" name="Rectangle 104"/>
          <p:cNvSpPr/>
          <p:nvPr/>
        </p:nvSpPr>
        <p:spPr>
          <a:xfrm>
            <a:off x="429768" y="6108192"/>
            <a:ext cx="3611276" cy="27432"/>
          </a:xfrm>
          <a:prstGeom prst="rect">
            <a:avLst/>
          </a:prstGeom>
          <a:solidFill>
            <a:srgbClr val="0A0B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106" name="Label: LEVELS: 1 AND 2 ONLY IN THE PILOT" descr="LEVELS: 1 AND 2 ONLY IN THE PILOT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429768" y="6172200"/>
            <a:ext cx="2728466" cy="171450"/>
          </a:xfrm>
          <a:prstGeom prst="rect">
            <a:avLst/>
          </a:prstGeom>
        </p:spPr>
      </p:pic>
      <p:sp>
        <p:nvSpPr>
          <p:cNvPr id="107" name="TextBox 106"/>
          <p:cNvSpPr txBox="1"/>
          <p:nvPr/>
        </p:nvSpPr>
        <p:spPr>
          <a:xfrm>
            <a:off x="429768" y="6382512"/>
            <a:ext cx="3611276" cy="7132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050"/>
              </a:lnSpc>
              <a:spcBef>
                <a:spcPts val="0"/>
              </a:spcBef>
              <a:spcAft>
                <a:spcPts val="100"/>
              </a:spcAft>
            </a:pPr>
            <a:r>
              <a:rPr sz="850" b="1">
                <a:solidFill>
                  <a:srgbClr val="0A0B0C"/>
                </a:solidFill>
                <a:latin typeface="Outfit"/>
                <a:ea typeface="Outfit"/>
                <a:cs typeface="Outfit"/>
              </a:rPr>
              <a:t>1 Read. </a:t>
            </a:r>
            <a:r>
              <a:rPr sz="850" b="0">
                <a:solidFill>
                  <a:srgbClr val="0A0B0C"/>
                </a:solidFill>
                <a:latin typeface="Outfit"/>
                <a:ea typeface="Outfit"/>
                <a:cs typeface="Outfit"/>
              </a:rPr>
              <a:t>It looks and reports. It changes nothing.</a:t>
            </a:r>
          </a:p>
          <a:p>
            <a:pPr algn="l">
              <a:lnSpc>
                <a:spcPts val="1050"/>
              </a:lnSpc>
              <a:spcBef>
                <a:spcPts val="0"/>
              </a:spcBef>
              <a:spcAft>
                <a:spcPts val="100"/>
              </a:spcAft>
            </a:pPr>
            <a:r>
              <a:rPr sz="850" b="1">
                <a:solidFill>
                  <a:srgbClr val="0A0B0C"/>
                </a:solidFill>
                <a:latin typeface="Outfit"/>
                <a:ea typeface="Outfit"/>
                <a:cs typeface="Outfit"/>
              </a:rPr>
              <a:t>2 Draft. </a:t>
            </a:r>
            <a:r>
              <a:rPr sz="850" b="0">
                <a:solidFill>
                  <a:srgbClr val="0A0B0C"/>
                </a:solidFill>
                <a:latin typeface="Outfit"/>
                <a:ea typeface="Outfit"/>
                <a:cs typeface="Outfit"/>
              </a:rPr>
              <a:t>It drafts. Only a person sends or shares.</a:t>
            </a:r>
          </a:p>
          <a:p>
            <a:pPr algn="l">
              <a:lnSpc>
                <a:spcPts val="1050"/>
              </a:lnSpc>
              <a:spcBef>
                <a:spcPts val="0"/>
              </a:spcBef>
              <a:spcAft>
                <a:spcPts val="100"/>
              </a:spcAft>
            </a:pPr>
            <a:r>
              <a:rPr sz="850" b="1">
                <a:solidFill>
                  <a:srgbClr val="8A9096"/>
                </a:solidFill>
                <a:latin typeface="Outfit"/>
                <a:ea typeface="Outfit"/>
                <a:cs typeface="Outfit"/>
              </a:rPr>
              <a:t>3 Ask first. </a:t>
            </a:r>
            <a:r>
              <a:rPr sz="850" b="0">
                <a:solidFill>
                  <a:srgbClr val="8A9096"/>
                </a:solidFill>
                <a:latin typeface="Outfit"/>
                <a:ea typeface="Outfit"/>
                <a:cs typeface="Outfit"/>
              </a:rPr>
              <a:t>It acts, and asks before each send, pay, delete or change.</a:t>
            </a:r>
          </a:p>
          <a:p>
            <a:pPr algn="l">
              <a:lnSpc>
                <a:spcPts val="1050"/>
              </a:lnSpc>
              <a:spcBef>
                <a:spcPts val="0"/>
              </a:spcBef>
              <a:spcAft>
                <a:spcPts val="100"/>
              </a:spcAft>
            </a:pPr>
            <a:r>
              <a:rPr sz="850" b="1">
                <a:solidFill>
                  <a:srgbClr val="8A9096"/>
                </a:solidFill>
                <a:latin typeface="Outfit"/>
                <a:ea typeface="Outfit"/>
                <a:cs typeface="Outfit"/>
              </a:rPr>
              <a:t>4 Alone. </a:t>
            </a:r>
            <a:r>
              <a:rPr sz="850" b="0">
                <a:solidFill>
                  <a:srgbClr val="8A9096"/>
                </a:solidFill>
                <a:latin typeface="Outfit"/>
                <a:ea typeface="Outfit"/>
                <a:cs typeface="Outfit"/>
              </a:rPr>
              <a:t>It acts inside fixed limits. A person reviews after.</a:t>
            </a:r>
          </a:p>
          <a:p>
            <a:pPr algn="l">
              <a:lnSpc>
                <a:spcPts val="105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0A0B0C"/>
                </a:solidFill>
                <a:latin typeface="Outfit"/>
                <a:ea typeface="Outfit"/>
                <a:cs typeface="Outfit"/>
              </a:rPr>
              <a:t>Up one level after five clean runs. Down at once after a surprise.</a:t>
            </a:r>
          </a:p>
        </p:txBody>
      </p:sp>
      <p:sp>
        <p:nvSpPr>
          <p:cNvPr id="108" name="Rectangle 107"/>
          <p:cNvSpPr/>
          <p:nvPr/>
        </p:nvSpPr>
        <p:spPr>
          <a:xfrm>
            <a:off x="4205636" y="6108192"/>
            <a:ext cx="2946041" cy="27432"/>
          </a:xfrm>
          <a:prstGeom prst="rect">
            <a:avLst/>
          </a:prstGeom>
          <a:solidFill>
            <a:srgbClr val="0A0B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109" name="Label: THE THREE QUESTIONS" descr="THE THREE QUESTIONS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4205636" y="6172200"/>
            <a:ext cx="1570880" cy="171450"/>
          </a:xfrm>
          <a:prstGeom prst="rect">
            <a:avLst/>
          </a:prstGeom>
        </p:spPr>
      </p:pic>
      <p:sp>
        <p:nvSpPr>
          <p:cNvPr id="110" name="TextBox 109"/>
          <p:cNvSpPr txBox="1"/>
          <p:nvPr/>
        </p:nvSpPr>
        <p:spPr>
          <a:xfrm>
            <a:off x="4205636" y="6382512"/>
            <a:ext cx="2946041" cy="7132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05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>
                <a:solidFill>
                  <a:srgbClr val="0A0B0C"/>
                </a:solidFill>
                <a:latin typeface="Outfit"/>
                <a:ea typeface="Outfit"/>
                <a:cs typeface="Outfit"/>
              </a:rPr>
              <a:t>Can it be undone easily? Does it leave the team? Does it read outside content? Any risky answer: level 3 at most.</a:t>
            </a:r>
          </a:p>
          <a:p>
            <a:pPr algn="l">
              <a:lnSpc>
                <a:spcPts val="105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0A0B0C"/>
                </a:solidFill>
                <a:latin typeface="Outfit"/>
                <a:ea typeface="Outfit"/>
                <a:cs typeface="Outfit"/>
              </a:rPr>
              <a:t>Never in the first 90 days: </a:t>
            </a:r>
            <a:r>
              <a:rPr sz="850" b="0">
                <a:solidFill>
                  <a:srgbClr val="0A0B0C"/>
                </a:solidFill>
                <a:latin typeface="Outfit"/>
                <a:ea typeface="Outfit"/>
                <a:cs typeface="Outfit"/>
              </a:rPr>
              <a:t>a job that decides something about a person.</a:t>
            </a:r>
          </a:p>
        </p:txBody>
      </p:sp>
      <p:sp>
        <p:nvSpPr>
          <p:cNvPr id="111" name="Rectangle 110"/>
          <p:cNvSpPr/>
          <p:nvPr/>
        </p:nvSpPr>
        <p:spPr>
          <a:xfrm>
            <a:off x="7316269" y="6108192"/>
            <a:ext cx="2946041" cy="27432"/>
          </a:xfrm>
          <a:prstGeom prst="rect">
            <a:avLst/>
          </a:prstGeom>
          <a:solidFill>
            <a:srgbClr val="0A0B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112" name="Label: MEASURE, BASELINE FIRST" descr="MEASURE, BASELINE FIRST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7316269" y="6172200"/>
            <a:ext cx="1901576" cy="171450"/>
          </a:xfrm>
          <a:prstGeom prst="rect">
            <a:avLst/>
          </a:prstGeom>
        </p:spPr>
      </p:pic>
      <p:sp>
        <p:nvSpPr>
          <p:cNvPr id="113" name="TextBox 112"/>
          <p:cNvSpPr txBox="1"/>
          <p:nvPr/>
        </p:nvSpPr>
        <p:spPr>
          <a:xfrm>
            <a:off x="7316269" y="6382512"/>
            <a:ext cx="2946041" cy="7132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050"/>
              </a:lnSpc>
              <a:spcBef>
                <a:spcPts val="0"/>
              </a:spcBef>
              <a:spcAft>
                <a:spcPts val="300"/>
              </a:spcAft>
            </a:pPr>
            <a:r>
              <a:rPr sz="850" b="1">
                <a:solidFill>
                  <a:srgbClr val="0A0B0C"/>
                </a:solidFill>
                <a:latin typeface="Outfit"/>
                <a:ea typeface="Outfit"/>
                <a:cs typeface="Outfit"/>
              </a:rPr>
              <a:t>Quality / Rework / Turnaround / Errors caught / Staff confidence</a:t>
            </a:r>
          </a:p>
          <a:p>
            <a:pPr algn="l">
              <a:lnSpc>
                <a:spcPts val="105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0A0B0C"/>
                </a:solidFill>
                <a:latin typeface="Outfit"/>
                <a:ea typeface="Outfit"/>
                <a:cs typeface="Outfit"/>
              </a:rPr>
              <a:t>Time saved is not value. Decide what it is for before it is saved.</a:t>
            </a:r>
          </a:p>
        </p:txBody>
      </p:sp>
      <p:sp>
        <p:nvSpPr>
          <p:cNvPr id="114" name="TextBox 113"/>
          <p:cNvSpPr txBox="1"/>
          <p:nvPr/>
        </p:nvSpPr>
        <p:spPr>
          <a:xfrm>
            <a:off x="429768" y="7231075"/>
            <a:ext cx="9832543" cy="16459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</a:pPr>
            <a:r>
              <a:rPr sz="750" b="0">
                <a:solidFill>
                  <a:srgbClr val="41464C"/>
                </a:solidFill>
                <a:latin typeface="Outfit"/>
                <a:ea typeface="Outfit"/>
                <a:cs typeface="Outfit"/>
              </a:rPr>
              <a:t>From The AI Rollout Plan by Neosaipien, October 2026 edition. Times are estimates. Not legal advice. Neosaipien is not affiliated with Anthropic, OpenAI or Google.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Custom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Our AI rollout: the plan on a page</dc:title>
  <dc:subject>The AI Rollout Plan</dc:subject>
  <dc:creator>Neosaipien</dc:creator>
  <cp:keywords/>
  <dc:description>From The AI Rollout Plan by Neosaipien, October 2026 edition</dc:description>
  <cp:lastModifiedBy>Neosaipien</cp:lastModifiedBy>
  <cp:revision>1</cp:revision>
  <dcterms:created xsi:type="dcterms:W3CDTF">2026-10-16T22:14:12Z</dcterms:created>
  <dcterms:modified xsi:type="dcterms:W3CDTF">2026-10-16T22:14:12Z</dcterms:modified>
  <cp:category/>
</cp:coreProperties>
</file>