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Thank you for the time. We have bought AI tools and some people use them well, but nothing yet says what they are for here, what the rules are, or whether anything got better. This meeting is to agree those three things and the first 90 days. I will take about 25 minutes, and I want the rest for decisions. At the end we will have an owner, two pilot teams, the rules we adopt and the date of the next review.</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findings from this year. First, Microsoft's survey of 20,000 people who use AI at work found that the organisation around a person matters about twice as much as the person's own habits, for the impact they report. It is an association, not proof of cause. Second, only about a quarter say their leaders are aligned on AI. Third, a McKinsey survey found that nearly three-quarters of the firms getting the most from AI have fundamentally redesigned how the work is done. Both firms sell AI services and these are self-reported surveys, so treat them as direction, not precision. The point for us: buying more tools will not do it. What we decide in this room will.</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our starting point, in plain numbers. Fill it from the tools and connections register before the meeting. If a row says nobody or nothing, say so: that is the reason for this plan, not a failure of anyone in the room.</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three jobs cannot be delegated to IT or to the keen few. Decide: what it is for and what goes first. Set the rules: the policy, what never goes in, who checks. And use it yourself. In a Microsoft-led study of 1,800 workers, employees whose managers used AI in the open reported a 17-point lift in the value they got from it. That is self-reported, but it matches what we would expect: people copy what their manager does, not what the policy says.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platforms now do most of what our people need: Claude, ChatGPT and Gemini. Each wins somewhere: Claude for one simple place to ask and hand over work, with finished documents and spreadsheets; ChatGPT for routines that start when an email arrives, and for pictures; Gemini inside Google's own apps. The plan's author recommends Claude first, ChatGPT second, Gemini third, and pages 6 to 8 give the reasons. But if we already approve one tool for company data, that one comes first. Today we agree our main platform, and we add a second only when a named job needs it.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stages. In the first 30 days we decide and set the rules, and we measure before anything changes. In the next 30, two teams try three jobs, where AI only reads and reports, or drafts for a person to send. They review every week for 20 minutes. In the last 30 we decide each job on its numbers: scale it, fix it, or stop it. Stopping a job that does not work is a good result, not a failure.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candidates from the job picker. Each scored high on value and on how often it happens, and each passes the three questions at level 1 or 2: it reads and reports, or it drafts and a person sends. Nothing in the pilot decides anything about a person, such as hiring or performance; those carry their own rules, and this deck is not legal advice on them, so we check them with our own adviser. Today we confirm the three, or swap one.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will measure five things for each job, starting with a two-week baseline before the pilot: quality, rework, turnaround, errors caught at the check, and staff confidence. We will note time saved, but time saved only becomes value if we decide what it is for. So we decide that today, team by team.</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Six decisions, and we write them on the worksheet now: the owner and their time, our main AI platform, the two pilot teams, the date we adopt the policy, what the time saved goes to, and the date of the next review. If we cannot agree one of these today, we name who decides it and by when.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notesSlide" Target="../notesSlides/notesSlide9.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F5FE0"/>
        </a:solidFill>
        <a:effectLst/>
      </p:bgPr>
    </p:bg>
    <p:spTree>
      <p:nvGrpSpPr>
        <p:cNvPr id="1" name=""/>
        <p:cNvGrpSpPr/>
        <p:nvPr/>
      </p:nvGrpSpPr>
      <p:grpSpPr/>
      <p:sp>
        <p:nvSpPr>
          <p:cNvPr id="2" name="Rectangle 1"/>
          <p:cNvSpPr/>
          <p:nvPr/>
        </p:nvSpPr>
        <p:spPr>
          <a:xfrm>
            <a:off x="0" y="5806440"/>
            <a:ext cx="12191695" cy="1051560"/>
          </a:xfrm>
          <a:prstGeom prst="rect">
            <a:avLst/>
          </a:prstGeom>
          <a:solidFill>
            <a:srgbClr val="174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Your logo goes here"/>
          <p:cNvSpPr/>
          <p:nvPr/>
        </p:nvSpPr>
        <p:spPr>
          <a:xfrm>
            <a:off x="548640" y="457200"/>
            <a:ext cx="1554480" cy="512064"/>
          </a:xfrm>
          <a:prstGeom prst="rect">
            <a:avLst/>
          </a:prstGeom>
          <a:noFill/>
          <a:ln w="19050">
            <a:solidFill>
              <a:srgbClr val="FFFFFF"/>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Label: YOUR LOGO" descr="YOUR LOGO"/>
          <p:cNvPicPr>
            <a:picLocks noChangeAspect="1"/>
          </p:cNvPicPr>
          <p:nvPr/>
        </p:nvPicPr>
        <p:blipFill>
          <a:blip r:embed="rId2"/>
          <a:stretch>
            <a:fillRect/>
          </a:stretch>
        </p:blipFill>
        <p:spPr>
          <a:xfrm>
            <a:off x="847471" y="603694"/>
            <a:ext cx="956816" cy="219075"/>
          </a:xfrm>
          <a:prstGeom prst="rect">
            <a:avLst/>
          </a:prstGeom>
        </p:spPr>
      </p:pic>
      <p:pic>
        <p:nvPicPr>
          <p:cNvPr id="5" name="Label: LEADERSHIP MEETING" descr="LEADERSHIP MEETING"/>
          <p:cNvPicPr>
            <a:picLocks noChangeAspect="1"/>
          </p:cNvPicPr>
          <p:nvPr/>
        </p:nvPicPr>
        <p:blipFill>
          <a:blip r:embed="rId3"/>
          <a:stretch>
            <a:fillRect/>
          </a:stretch>
        </p:blipFill>
        <p:spPr>
          <a:xfrm>
            <a:off x="548640" y="1417320"/>
            <a:ext cx="2338685" cy="266700"/>
          </a:xfrm>
          <a:prstGeom prst="rect">
            <a:avLst/>
          </a:prstGeom>
        </p:spPr>
      </p:pic>
      <p:sp>
        <p:nvSpPr>
          <p:cNvPr id="6" name="TextBox 5"/>
          <p:cNvSpPr txBox="1"/>
          <p:nvPr/>
        </p:nvSpPr>
        <p:spPr>
          <a:xfrm>
            <a:off x="548640" y="1828800"/>
            <a:ext cx="6766560" cy="1920240"/>
          </a:xfrm>
          <a:prstGeom prst="rect">
            <a:avLst/>
          </a:prstGeom>
          <a:noFill/>
        </p:spPr>
        <p:txBody>
          <a:bodyPr wrap="square" lIns="0" rIns="0" tIns="0" bIns="0" anchor="t">
            <a:noAutofit/>
          </a:bodyPr>
          <a:lstStyle/>
          <a:p>
            <a:pPr algn="l">
              <a:lnSpc>
                <a:spcPts val="5700"/>
              </a:lnSpc>
              <a:spcBef>
                <a:spcPts val="0"/>
              </a:spcBef>
              <a:spcAft>
                <a:spcPts val="0"/>
              </a:spcAft>
            </a:pPr>
            <a:r>
              <a:rPr sz="5000" b="1">
                <a:solidFill>
                  <a:srgbClr val="FFFFFF"/>
                </a:solidFill>
                <a:latin typeface="Outfit"/>
                <a:ea typeface="Outfit"/>
                <a:cs typeface="Outfit"/>
              </a:rPr>
              <a:t>Our AI rollout: the next 90 days</a:t>
            </a:r>
          </a:p>
        </p:txBody>
      </p:sp>
      <p:sp>
        <p:nvSpPr>
          <p:cNvPr id="7" name="TextBox 6"/>
          <p:cNvSpPr txBox="1"/>
          <p:nvPr/>
        </p:nvSpPr>
        <p:spPr>
          <a:xfrm>
            <a:off x="548640" y="3840480"/>
            <a:ext cx="6035040" cy="1005840"/>
          </a:xfrm>
          <a:prstGeom prst="rect">
            <a:avLst/>
          </a:prstGeom>
          <a:noFill/>
        </p:spPr>
        <p:txBody>
          <a:bodyPr wrap="square" lIns="0" rIns="0" tIns="0" bIns="0" anchor="t">
            <a:noAutofit/>
          </a:bodyPr>
          <a:lstStyle/>
          <a:p>
            <a:pPr algn="l">
              <a:lnSpc>
                <a:spcPts val="2600"/>
              </a:lnSpc>
              <a:spcBef>
                <a:spcPts val="0"/>
              </a:spcBef>
              <a:spcAft>
                <a:spcPts val="0"/>
              </a:spcAft>
            </a:pPr>
            <a:r>
              <a:rPr sz="1900" b="0">
                <a:solidFill>
                  <a:srgbClr val="0A0B0C"/>
                </a:solidFill>
                <a:highlight>
                  <a:srgbClr val="FFC21A"/>
                </a:highlight>
                <a:latin typeface="Outfit"/>
                <a:ea typeface="Outfit"/>
                <a:cs typeface="Outfit"/>
              </a:rPr>
              <a:t>[Organisation name]</a:t>
            </a:r>
            <a:r>
              <a:rPr sz="1900" b="0">
                <a:solidFill>
                  <a:srgbClr val="FFFFFF"/>
                </a:solidFill>
                <a:latin typeface="Outfit"/>
                <a:ea typeface="Outfit"/>
                <a:cs typeface="Outfit"/>
              </a:rPr>
              <a:t>. What we decide today, what changes for our people, and how we will know it worked.</a:t>
            </a:r>
          </a:p>
        </p:txBody>
      </p:sp>
      <p:sp>
        <p:nvSpPr>
          <p:cNvPr id="8" name="TextBox 7"/>
          <p:cNvSpPr txBox="1"/>
          <p:nvPr/>
        </p:nvSpPr>
        <p:spPr>
          <a:xfrm>
            <a:off x="548640" y="5074920"/>
            <a:ext cx="6035040" cy="365760"/>
          </a:xfrm>
          <a:prstGeom prst="rect">
            <a:avLst/>
          </a:prstGeom>
          <a:noFill/>
        </p:spPr>
        <p:txBody>
          <a:bodyPr wrap="square" lIns="0" rIns="0" tIns="0" bIns="0" anchor="t">
            <a:noAutofit/>
          </a:bodyPr>
          <a:lstStyle/>
          <a:p>
            <a:pPr algn="l">
              <a:lnSpc>
                <a:spcPts val="1800"/>
              </a:lnSpc>
              <a:spcBef>
                <a:spcPts val="0"/>
              </a:spcBef>
              <a:spcAft>
                <a:spcPts val="0"/>
              </a:spcAft>
            </a:pPr>
            <a:r>
              <a:rPr sz="1400" b="0">
                <a:solidFill>
                  <a:srgbClr val="0A0B0C"/>
                </a:solidFill>
                <a:highlight>
                  <a:srgbClr val="FFC21A"/>
                </a:highlight>
                <a:latin typeface="Outfit"/>
                <a:ea typeface="Outfit"/>
                <a:cs typeface="Outfit"/>
              </a:rPr>
              <a:t>[Presenter name]</a:t>
            </a:r>
            <a:r>
              <a:rPr sz="1400" b="0">
                <a:solidFill>
                  <a:srgbClr val="FFFFFF"/>
                </a:solidFill>
                <a:latin typeface="Outfit"/>
                <a:ea typeface="Outfit"/>
                <a:cs typeface="Outfit"/>
              </a:rPr>
              <a:t>, </a:t>
            </a:r>
            <a:r>
              <a:rPr sz="1400" b="0">
                <a:solidFill>
                  <a:srgbClr val="0A0B0C"/>
                </a:solidFill>
                <a:highlight>
                  <a:srgbClr val="FFC21A"/>
                </a:highlight>
                <a:latin typeface="Outfit"/>
                <a:ea typeface="Outfit"/>
                <a:cs typeface="Outfit"/>
              </a:rPr>
              <a:t>[date]</a:t>
            </a:r>
          </a:p>
        </p:txBody>
      </p:sp>
      <p:sp>
        <p:nvSpPr>
          <p:cNvPr id="9" name="TextBox 8"/>
          <p:cNvSpPr txBox="1"/>
          <p:nvPr/>
        </p:nvSpPr>
        <p:spPr>
          <a:xfrm>
            <a:off x="548640" y="6217920"/>
            <a:ext cx="5852160" cy="274320"/>
          </a:xfrm>
          <a:prstGeom prst="rect">
            <a:avLst/>
          </a:prstGeom>
          <a:noFill/>
        </p:spPr>
        <p:txBody>
          <a:bodyPr wrap="square" lIns="0" rIns="0" tIns="0" bIns="0" anchor="t">
            <a:noAutofit/>
          </a:bodyPr>
          <a:lstStyle/>
          <a:p>
            <a:pPr algn="l">
              <a:lnSpc>
                <a:spcPts val="1400"/>
              </a:lnSpc>
              <a:spcBef>
                <a:spcPts val="0"/>
              </a:spcBef>
              <a:spcAft>
                <a:spcPts val="0"/>
              </a:spcAft>
            </a:pPr>
            <a:r>
              <a:rPr sz="1100" b="0">
                <a:solidFill>
                  <a:srgbClr val="FFFFFF"/>
                </a:solidFill>
                <a:latin typeface="Outfit"/>
                <a:ea typeface="Outfit"/>
                <a:cs typeface="Outfit"/>
              </a:rPr>
              <a:t>From The AI Rollout Plan by Neosaipien, October 2026 edition.</a:t>
            </a:r>
          </a:p>
        </p:txBody>
      </p:sp>
      <p:sp>
        <p:nvSpPr>
          <p:cNvPr id="10" name="Rectangle 9"/>
          <p:cNvSpPr/>
          <p:nvPr/>
        </p:nvSpPr>
        <p:spPr>
          <a:xfrm>
            <a:off x="6620256" y="4882896"/>
            <a:ext cx="1207008" cy="923544"/>
          </a:xfrm>
          <a:prstGeom prst="rect">
            <a:avLst/>
          </a:prstGeom>
          <a:solidFill>
            <a:srgbClr val="143E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6537960" y="4800600"/>
            <a:ext cx="1207008" cy="10058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Label: DAYS 1 TO 30" descr="DAYS 1 TO 30"/>
          <p:cNvPicPr>
            <a:picLocks noChangeAspect="1"/>
          </p:cNvPicPr>
          <p:nvPr/>
        </p:nvPicPr>
        <p:blipFill>
          <a:blip r:embed="rId4"/>
          <a:stretch>
            <a:fillRect/>
          </a:stretch>
        </p:blipFill>
        <p:spPr>
          <a:xfrm>
            <a:off x="6647688" y="5422392"/>
            <a:ext cx="992237" cy="171450"/>
          </a:xfrm>
          <a:prstGeom prst="rect">
            <a:avLst/>
          </a:prstGeom>
        </p:spPr>
      </p:pic>
      <p:sp>
        <p:nvSpPr>
          <p:cNvPr id="13" name="Rectangle 12"/>
          <p:cNvSpPr/>
          <p:nvPr/>
        </p:nvSpPr>
        <p:spPr>
          <a:xfrm>
            <a:off x="7955279" y="4379975"/>
            <a:ext cx="1207008" cy="1426463"/>
          </a:xfrm>
          <a:prstGeom prst="rect">
            <a:avLst/>
          </a:prstGeom>
          <a:solidFill>
            <a:srgbClr val="143E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ectangle 13"/>
          <p:cNvSpPr/>
          <p:nvPr/>
        </p:nvSpPr>
        <p:spPr>
          <a:xfrm>
            <a:off x="7872983" y="4297679"/>
            <a:ext cx="1207008" cy="1508760"/>
          </a:xfrm>
          <a:prstGeom prst="rect">
            <a:avLst/>
          </a:prstGeom>
          <a:solidFill>
            <a:srgbClr val="FFC2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5" name="Label: DAYS 31 TO 60" descr="DAYS 31 TO 60"/>
          <p:cNvPicPr>
            <a:picLocks noChangeAspect="1"/>
          </p:cNvPicPr>
          <p:nvPr/>
        </p:nvPicPr>
        <p:blipFill>
          <a:blip r:embed="rId5"/>
          <a:stretch>
            <a:fillRect/>
          </a:stretch>
        </p:blipFill>
        <p:spPr>
          <a:xfrm>
            <a:off x="7982711" y="5422392"/>
            <a:ext cx="1074836" cy="171450"/>
          </a:xfrm>
          <a:prstGeom prst="rect">
            <a:avLst/>
          </a:prstGeom>
        </p:spPr>
      </p:pic>
      <p:sp>
        <p:nvSpPr>
          <p:cNvPr id="16" name="Rectangle 15"/>
          <p:cNvSpPr/>
          <p:nvPr/>
        </p:nvSpPr>
        <p:spPr>
          <a:xfrm>
            <a:off x="9290304" y="3785615"/>
            <a:ext cx="1207008" cy="2020824"/>
          </a:xfrm>
          <a:prstGeom prst="rect">
            <a:avLst/>
          </a:prstGeom>
          <a:solidFill>
            <a:srgbClr val="143E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ectangle 16"/>
          <p:cNvSpPr/>
          <p:nvPr/>
        </p:nvSpPr>
        <p:spPr>
          <a:xfrm>
            <a:off x="9208008" y="3703320"/>
            <a:ext cx="1207008" cy="210312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8" name="Label: DAYS 61 TO 90" descr="DAYS 61 TO 90"/>
          <p:cNvPicPr>
            <a:picLocks noChangeAspect="1"/>
          </p:cNvPicPr>
          <p:nvPr/>
        </p:nvPicPr>
        <p:blipFill>
          <a:blip r:embed="rId6"/>
          <a:stretch>
            <a:fillRect/>
          </a:stretch>
        </p:blipFill>
        <p:spPr>
          <a:xfrm>
            <a:off x="9317736" y="5422392"/>
            <a:ext cx="1074836" cy="171450"/>
          </a:xfrm>
          <a:prstGeom prst="rect">
            <a:avLst/>
          </a:prstGeom>
        </p:spPr>
      </p:pic>
      <p:sp>
        <p:nvSpPr>
          <p:cNvPr id="19" name="The pixel"/>
          <p:cNvSpPr/>
          <p:nvPr/>
        </p:nvSpPr>
        <p:spPr>
          <a:xfrm>
            <a:off x="11064240" y="5239512"/>
            <a:ext cx="566928" cy="566928"/>
          </a:xfrm>
          <a:prstGeom prst="rect">
            <a:avLst/>
          </a:prstGeom>
          <a:solidFill>
            <a:srgbClr val="FF7A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3F4F4"/>
        </a:solidFill>
        <a:effectLst/>
      </p:bgPr>
    </p:bg>
    <p:spTree>
      <p:nvGrpSpPr>
        <p:cNvPr id="1" name=""/>
        <p:cNvGrpSpPr/>
        <p:nvPr/>
      </p:nvGrpSpPr>
      <p:grpSpPr/>
      <p:pic>
        <p:nvPicPr>
          <p:cNvPr id="2" name="Label: WHY NOW" descr="WHY NOW"/>
          <p:cNvPicPr>
            <a:picLocks noChangeAspect="1"/>
          </p:cNvPicPr>
          <p:nvPr/>
        </p:nvPicPr>
        <p:blipFill>
          <a:blip r:embed="rId2"/>
          <a:stretch>
            <a:fillRect/>
          </a:stretch>
        </p:blipFill>
        <p:spPr>
          <a:xfrm>
            <a:off x="548640" y="502920"/>
            <a:ext cx="909488" cy="266700"/>
          </a:xfrm>
          <a:prstGeom prst="rect">
            <a:avLst/>
          </a:prstGeom>
        </p:spPr>
      </p:pic>
      <p:sp>
        <p:nvSpPr>
          <p:cNvPr id="3" name="TextBox 2"/>
          <p:cNvSpPr txBox="1"/>
          <p:nvPr/>
        </p:nvSpPr>
        <p:spPr>
          <a:xfrm>
            <a:off x="548640" y="868680"/>
            <a:ext cx="11064240" cy="731520"/>
          </a:xfrm>
          <a:prstGeom prst="rect">
            <a:avLst/>
          </a:prstGeom>
          <a:noFill/>
        </p:spPr>
        <p:txBody>
          <a:bodyPr wrap="square" lIns="0" rIns="0" tIns="0" bIns="0" anchor="t">
            <a:noAutofit/>
          </a:bodyPr>
          <a:lstStyle/>
          <a:p>
            <a:pPr algn="l">
              <a:lnSpc>
                <a:spcPts val="4400"/>
              </a:lnSpc>
              <a:spcBef>
                <a:spcPts val="0"/>
              </a:spcBef>
              <a:spcAft>
                <a:spcPts val="0"/>
              </a:spcAft>
            </a:pPr>
            <a:r>
              <a:rPr sz="3800" b="1">
                <a:solidFill>
                  <a:srgbClr val="0A0B0C"/>
                </a:solidFill>
                <a:latin typeface="Outfit"/>
                <a:ea typeface="Outfit"/>
                <a:cs typeface="Outfit"/>
              </a:rPr>
              <a:t>The tools are the easy part</a:t>
            </a:r>
          </a:p>
        </p:txBody>
      </p:sp>
      <p:sp>
        <p:nvSpPr>
          <p:cNvPr id="4" name="Rectangle 3"/>
          <p:cNvSpPr/>
          <p:nvPr/>
        </p:nvSpPr>
        <p:spPr>
          <a:xfrm>
            <a:off x="612647" y="1892807"/>
            <a:ext cx="3529584" cy="324612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Rectangle 4"/>
          <p:cNvSpPr/>
          <p:nvPr/>
        </p:nvSpPr>
        <p:spPr>
          <a:xfrm>
            <a:off x="548640" y="1828800"/>
            <a:ext cx="3529584" cy="324612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04672" y="2057400"/>
            <a:ext cx="3017520" cy="685800"/>
          </a:xfrm>
          <a:prstGeom prst="rect">
            <a:avLst/>
          </a:prstGeom>
          <a:noFill/>
        </p:spPr>
        <p:txBody>
          <a:bodyPr wrap="square" lIns="0" rIns="0" tIns="0" bIns="0" anchor="t">
            <a:noAutofit/>
          </a:bodyPr>
          <a:lstStyle/>
          <a:p>
            <a:pPr algn="l">
              <a:lnSpc>
                <a:spcPts val="2400"/>
              </a:lnSpc>
              <a:spcBef>
                <a:spcPts val="0"/>
              </a:spcBef>
              <a:spcAft>
                <a:spcPts val="0"/>
              </a:spcAft>
            </a:pPr>
            <a:r>
              <a:rPr sz="2000" b="1">
                <a:solidFill>
                  <a:srgbClr val="0A0B0C"/>
                </a:solidFill>
                <a:latin typeface="Outfit"/>
                <a:ea typeface="Outfit"/>
                <a:cs typeface="Outfit"/>
              </a:rPr>
              <a:t>Organisation over individual</a:t>
            </a:r>
          </a:p>
        </p:txBody>
      </p:sp>
      <p:sp>
        <p:nvSpPr>
          <p:cNvPr id="7" name="TextBox 6"/>
          <p:cNvSpPr txBox="1"/>
          <p:nvPr/>
        </p:nvSpPr>
        <p:spPr>
          <a:xfrm>
            <a:off x="804672" y="2788920"/>
            <a:ext cx="3017520" cy="1554480"/>
          </a:xfrm>
          <a:prstGeom prst="rect">
            <a:avLst/>
          </a:prstGeom>
          <a:noFill/>
        </p:spPr>
        <p:txBody>
          <a:bodyPr wrap="square" lIns="0" rIns="0" tIns="0" bIns="0" anchor="t">
            <a:noAutofit/>
          </a:bodyPr>
          <a:lstStyle/>
          <a:p>
            <a:pPr algn="l">
              <a:lnSpc>
                <a:spcPts val="2000"/>
              </a:lnSpc>
              <a:spcBef>
                <a:spcPts val="0"/>
              </a:spcBef>
              <a:spcAft>
                <a:spcPts val="0"/>
              </a:spcAft>
            </a:pPr>
            <a:r>
              <a:rPr sz="1500" b="0">
                <a:solidFill>
                  <a:srgbClr val="0A0B0C"/>
                </a:solidFill>
                <a:latin typeface="Outfit"/>
                <a:ea typeface="Outfit"/>
                <a:cs typeface="Outfit"/>
              </a:rPr>
              <a:t>Organisational factors account for “more than 2x the reported AI impact of individual factors” (67% vs 32%). An association, not a cause.</a:t>
            </a:r>
          </a:p>
        </p:txBody>
      </p:sp>
      <p:sp>
        <p:nvSpPr>
          <p:cNvPr id="8" name="TextBox 7"/>
          <p:cNvSpPr txBox="1"/>
          <p:nvPr/>
        </p:nvSpPr>
        <p:spPr>
          <a:xfrm>
            <a:off x="804672" y="4343400"/>
            <a:ext cx="3017520" cy="640080"/>
          </a:xfrm>
          <a:prstGeom prst="rect">
            <a:avLst/>
          </a:prstGeom>
          <a:noFill/>
        </p:spPr>
        <p:txBody>
          <a:bodyPr wrap="square" lIns="0" rIns="0" tIns="0" bIns="0" anchor="t">
            <a:noAutofit/>
          </a:bodyPr>
          <a:lstStyle/>
          <a:p>
            <a:pPr algn="l">
              <a:lnSpc>
                <a:spcPts val="1400"/>
              </a:lnSpc>
              <a:spcBef>
                <a:spcPts val="0"/>
              </a:spcBef>
              <a:spcAft>
                <a:spcPts val="0"/>
              </a:spcAft>
            </a:pPr>
            <a:r>
              <a:rPr sz="1100" b="0">
                <a:solidFill>
                  <a:srgbClr val="41464C"/>
                </a:solidFill>
                <a:latin typeface="Outfit"/>
                <a:ea typeface="Outfit"/>
                <a:cs typeface="Outfit"/>
              </a:rPr>
              <a:t>Microsoft, Work Trend Index, 5 May 2026: 20,000 AI users, 10 countries</a:t>
            </a:r>
          </a:p>
        </p:txBody>
      </p:sp>
      <p:sp>
        <p:nvSpPr>
          <p:cNvPr id="9" name="Rectangle 8"/>
          <p:cNvSpPr/>
          <p:nvPr/>
        </p:nvSpPr>
        <p:spPr>
          <a:xfrm>
            <a:off x="4379976" y="1892807"/>
            <a:ext cx="3529584" cy="324612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ectangle 9"/>
          <p:cNvSpPr/>
          <p:nvPr/>
        </p:nvSpPr>
        <p:spPr>
          <a:xfrm>
            <a:off x="4315968" y="1828800"/>
            <a:ext cx="3529584" cy="324612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4572000" y="2057400"/>
            <a:ext cx="3017520" cy="685800"/>
          </a:xfrm>
          <a:prstGeom prst="rect">
            <a:avLst/>
          </a:prstGeom>
          <a:noFill/>
        </p:spPr>
        <p:txBody>
          <a:bodyPr wrap="square" lIns="0" rIns="0" tIns="0" bIns="0" anchor="t">
            <a:noAutofit/>
          </a:bodyPr>
          <a:lstStyle/>
          <a:p>
            <a:pPr algn="l">
              <a:lnSpc>
                <a:spcPts val="2400"/>
              </a:lnSpc>
              <a:spcBef>
                <a:spcPts val="0"/>
              </a:spcBef>
              <a:spcAft>
                <a:spcPts val="0"/>
              </a:spcAft>
            </a:pPr>
            <a:r>
              <a:rPr sz="2000" b="1">
                <a:solidFill>
                  <a:srgbClr val="0A0B0C"/>
                </a:solidFill>
                <a:latin typeface="Outfit"/>
                <a:ea typeface="Outfit"/>
                <a:cs typeface="Outfit"/>
              </a:rPr>
              <a:t>Leaders out of step</a:t>
            </a:r>
          </a:p>
        </p:txBody>
      </p:sp>
      <p:sp>
        <p:nvSpPr>
          <p:cNvPr id="12" name="TextBox 11"/>
          <p:cNvSpPr txBox="1"/>
          <p:nvPr/>
        </p:nvSpPr>
        <p:spPr>
          <a:xfrm>
            <a:off x="4572000" y="2788920"/>
            <a:ext cx="3017520" cy="1554480"/>
          </a:xfrm>
          <a:prstGeom prst="rect">
            <a:avLst/>
          </a:prstGeom>
          <a:noFill/>
        </p:spPr>
        <p:txBody>
          <a:bodyPr wrap="square" lIns="0" rIns="0" tIns="0" bIns="0" anchor="t">
            <a:noAutofit/>
          </a:bodyPr>
          <a:lstStyle/>
          <a:p>
            <a:pPr algn="l">
              <a:lnSpc>
                <a:spcPts val="2000"/>
              </a:lnSpc>
              <a:spcBef>
                <a:spcPts val="0"/>
              </a:spcBef>
              <a:spcAft>
                <a:spcPts val="0"/>
              </a:spcAft>
            </a:pPr>
            <a:r>
              <a:rPr sz="1500" b="0">
                <a:solidFill>
                  <a:srgbClr val="0A0B0C"/>
                </a:solidFill>
                <a:latin typeface="Outfit"/>
                <a:ea typeface="Outfit"/>
                <a:cs typeface="Outfit"/>
              </a:rPr>
              <a:t>Only 26% of AI users say their leadership is “clearly and consistently aligned on AI”.</a:t>
            </a:r>
          </a:p>
        </p:txBody>
      </p:sp>
      <p:sp>
        <p:nvSpPr>
          <p:cNvPr id="13" name="TextBox 12"/>
          <p:cNvSpPr txBox="1"/>
          <p:nvPr/>
        </p:nvSpPr>
        <p:spPr>
          <a:xfrm>
            <a:off x="4572000" y="4343400"/>
            <a:ext cx="3017520" cy="640080"/>
          </a:xfrm>
          <a:prstGeom prst="rect">
            <a:avLst/>
          </a:prstGeom>
          <a:noFill/>
        </p:spPr>
        <p:txBody>
          <a:bodyPr wrap="square" lIns="0" rIns="0" tIns="0" bIns="0" anchor="t">
            <a:noAutofit/>
          </a:bodyPr>
          <a:lstStyle/>
          <a:p>
            <a:pPr algn="l">
              <a:lnSpc>
                <a:spcPts val="1400"/>
              </a:lnSpc>
              <a:spcBef>
                <a:spcPts val="0"/>
              </a:spcBef>
              <a:spcAft>
                <a:spcPts val="0"/>
              </a:spcAft>
            </a:pPr>
            <a:r>
              <a:rPr sz="1100" b="0">
                <a:solidFill>
                  <a:srgbClr val="41464C"/>
                </a:solidFill>
                <a:latin typeface="Outfit"/>
                <a:ea typeface="Outfit"/>
                <a:cs typeface="Outfit"/>
              </a:rPr>
              <a:t>Same survey</a:t>
            </a:r>
          </a:p>
        </p:txBody>
      </p:sp>
      <p:sp>
        <p:nvSpPr>
          <p:cNvPr id="14" name="Rectangle 13"/>
          <p:cNvSpPr/>
          <p:nvPr/>
        </p:nvSpPr>
        <p:spPr>
          <a:xfrm>
            <a:off x="8147304" y="1892807"/>
            <a:ext cx="3529584" cy="324612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ectangle 14"/>
          <p:cNvSpPr/>
          <p:nvPr/>
        </p:nvSpPr>
        <p:spPr>
          <a:xfrm>
            <a:off x="8083296" y="1828800"/>
            <a:ext cx="3529584" cy="324612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339327" y="2057400"/>
            <a:ext cx="3017520" cy="685800"/>
          </a:xfrm>
          <a:prstGeom prst="rect">
            <a:avLst/>
          </a:prstGeom>
          <a:noFill/>
        </p:spPr>
        <p:txBody>
          <a:bodyPr wrap="square" lIns="0" rIns="0" tIns="0" bIns="0" anchor="t">
            <a:noAutofit/>
          </a:bodyPr>
          <a:lstStyle/>
          <a:p>
            <a:pPr algn="l">
              <a:lnSpc>
                <a:spcPts val="2400"/>
              </a:lnSpc>
              <a:spcBef>
                <a:spcPts val="0"/>
              </a:spcBef>
              <a:spcAft>
                <a:spcPts val="0"/>
              </a:spcAft>
            </a:pPr>
            <a:r>
              <a:rPr sz="2000" b="1">
                <a:solidFill>
                  <a:srgbClr val="0A0B0C"/>
                </a:solidFill>
                <a:latin typeface="Outfit"/>
                <a:ea typeface="Outfit"/>
                <a:cs typeface="Outfit"/>
              </a:rPr>
              <a:t>Redesign over add-ons</a:t>
            </a:r>
          </a:p>
        </p:txBody>
      </p:sp>
      <p:sp>
        <p:nvSpPr>
          <p:cNvPr id="17" name="TextBox 16"/>
          <p:cNvSpPr txBox="1"/>
          <p:nvPr/>
        </p:nvSpPr>
        <p:spPr>
          <a:xfrm>
            <a:off x="8339327" y="2788920"/>
            <a:ext cx="3017520" cy="1554480"/>
          </a:xfrm>
          <a:prstGeom prst="rect">
            <a:avLst/>
          </a:prstGeom>
          <a:noFill/>
        </p:spPr>
        <p:txBody>
          <a:bodyPr wrap="square" lIns="0" rIns="0" tIns="0" bIns="0" anchor="t">
            <a:noAutofit/>
          </a:bodyPr>
          <a:lstStyle/>
          <a:p>
            <a:pPr algn="l">
              <a:lnSpc>
                <a:spcPts val="2000"/>
              </a:lnSpc>
              <a:spcBef>
                <a:spcPts val="0"/>
              </a:spcBef>
              <a:spcAft>
                <a:spcPts val="0"/>
              </a:spcAft>
            </a:pPr>
            <a:r>
              <a:rPr sz="1500" b="0">
                <a:solidFill>
                  <a:srgbClr val="0A0B0C"/>
                </a:solidFill>
                <a:latin typeface="Outfit"/>
                <a:ea typeface="Outfit"/>
                <a:cs typeface="Outfit"/>
              </a:rPr>
              <a:t>Nearly three-quarters of McKinsey's “AI high performers” have fundamentally redesigned workflows.</a:t>
            </a:r>
          </a:p>
        </p:txBody>
      </p:sp>
      <p:sp>
        <p:nvSpPr>
          <p:cNvPr id="18" name="TextBox 17"/>
          <p:cNvSpPr txBox="1"/>
          <p:nvPr/>
        </p:nvSpPr>
        <p:spPr>
          <a:xfrm>
            <a:off x="8339327" y="4343400"/>
            <a:ext cx="3017520" cy="640080"/>
          </a:xfrm>
          <a:prstGeom prst="rect">
            <a:avLst/>
          </a:prstGeom>
          <a:noFill/>
        </p:spPr>
        <p:txBody>
          <a:bodyPr wrap="square" lIns="0" rIns="0" tIns="0" bIns="0" anchor="t">
            <a:noAutofit/>
          </a:bodyPr>
          <a:lstStyle/>
          <a:p>
            <a:pPr algn="l">
              <a:lnSpc>
                <a:spcPts val="1400"/>
              </a:lnSpc>
              <a:spcBef>
                <a:spcPts val="0"/>
              </a:spcBef>
              <a:spcAft>
                <a:spcPts val="0"/>
              </a:spcAft>
            </a:pPr>
            <a:r>
              <a:rPr sz="1100" b="0">
                <a:solidFill>
                  <a:srgbClr val="41464C"/>
                </a:solidFill>
                <a:latin typeface="Outfit"/>
                <a:ea typeface="Outfit"/>
                <a:cs typeface="Outfit"/>
              </a:rPr>
              <a:t>McKinsey survey of 1,719 people, reported by Fortune, 2 Sep 2026</a:t>
            </a:r>
          </a:p>
        </p:txBody>
      </p:sp>
      <p:sp>
        <p:nvSpPr>
          <p:cNvPr id="19" name="TextBox 18"/>
          <p:cNvSpPr txBox="1"/>
          <p:nvPr/>
        </p:nvSpPr>
        <p:spPr>
          <a:xfrm>
            <a:off x="548640" y="5440680"/>
            <a:ext cx="11064240" cy="457200"/>
          </a:xfrm>
          <a:prstGeom prst="rect">
            <a:avLst/>
          </a:prstGeom>
          <a:noFill/>
        </p:spPr>
        <p:txBody>
          <a:bodyPr wrap="square" lIns="0" rIns="0" tIns="0" bIns="0" anchor="t">
            <a:noAutofit/>
          </a:bodyPr>
          <a:lstStyle/>
          <a:p>
            <a:pPr algn="l">
              <a:lnSpc>
                <a:spcPts val="1800"/>
              </a:lnSpc>
              <a:spcBef>
                <a:spcPts val="0"/>
              </a:spcBef>
              <a:spcAft>
                <a:spcPts val="0"/>
              </a:spcAft>
            </a:pPr>
            <a:r>
              <a:rPr sz="1400" b="1">
                <a:solidFill>
                  <a:srgbClr val="0A0B0C"/>
                </a:solidFill>
                <a:latin typeface="Outfit"/>
                <a:ea typeface="Outfit"/>
                <a:cs typeface="Outfit"/>
              </a:rPr>
              <a:t>Microsoft and McKinsey sell AI services, and these surveys are self-reported.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3F4F4"/>
        </a:solidFill>
        <a:effectLst/>
      </p:bgPr>
    </p:bg>
    <p:spTree>
      <p:nvGrpSpPr>
        <p:cNvPr id="1" name=""/>
        <p:cNvGrpSpPr/>
        <p:nvPr/>
      </p:nvGrpSpPr>
      <p:grpSpPr/>
      <p:pic>
        <p:nvPicPr>
          <p:cNvPr id="2" name="Label: WHERE WE ARE TODAY" descr="WHERE WE ARE TODAY"/>
          <p:cNvPicPr>
            <a:picLocks noChangeAspect="1"/>
          </p:cNvPicPr>
          <p:nvPr/>
        </p:nvPicPr>
        <p:blipFill>
          <a:blip r:embed="rId2"/>
          <a:stretch>
            <a:fillRect/>
          </a:stretch>
        </p:blipFill>
        <p:spPr>
          <a:xfrm>
            <a:off x="548640" y="502920"/>
            <a:ext cx="2338685" cy="266700"/>
          </a:xfrm>
          <a:prstGeom prst="rect">
            <a:avLst/>
          </a:prstGeom>
        </p:spPr>
      </p:pic>
      <p:sp>
        <p:nvSpPr>
          <p:cNvPr id="3" name="TextBox 2"/>
          <p:cNvSpPr txBox="1"/>
          <p:nvPr/>
        </p:nvSpPr>
        <p:spPr>
          <a:xfrm>
            <a:off x="548640" y="868680"/>
            <a:ext cx="11064240" cy="731520"/>
          </a:xfrm>
          <a:prstGeom prst="rect">
            <a:avLst/>
          </a:prstGeom>
          <a:noFill/>
        </p:spPr>
        <p:txBody>
          <a:bodyPr wrap="square" lIns="0" rIns="0" tIns="0" bIns="0" anchor="t">
            <a:noAutofit/>
          </a:bodyPr>
          <a:lstStyle/>
          <a:p>
            <a:pPr algn="l">
              <a:lnSpc>
                <a:spcPts val="4400"/>
              </a:lnSpc>
              <a:spcBef>
                <a:spcPts val="0"/>
              </a:spcBef>
              <a:spcAft>
                <a:spcPts val="0"/>
              </a:spcAft>
            </a:pPr>
            <a:r>
              <a:rPr sz="3800" b="1">
                <a:solidFill>
                  <a:srgbClr val="0A0B0C"/>
                </a:solidFill>
                <a:latin typeface="Outfit"/>
                <a:ea typeface="Outfit"/>
                <a:cs typeface="Outfit"/>
              </a:rPr>
              <a:t>What we have, and what we don't</a:t>
            </a:r>
          </a:p>
        </p:txBody>
      </p:sp>
      <p:sp>
        <p:nvSpPr>
          <p:cNvPr id="4" name="Rectangle 3"/>
          <p:cNvSpPr/>
          <p:nvPr/>
        </p:nvSpPr>
        <p:spPr>
          <a:xfrm>
            <a:off x="548640" y="1874519"/>
            <a:ext cx="11091672" cy="228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548640" y="2029967"/>
            <a:ext cx="3291840" cy="502920"/>
          </a:xfrm>
          <a:prstGeom prst="rect">
            <a:avLst/>
          </a:prstGeom>
          <a:noFill/>
        </p:spPr>
        <p:txBody>
          <a:bodyPr wrap="square" lIns="0" rIns="0" tIns="0" bIns="0" anchor="t">
            <a:noAutofit/>
          </a:bodyPr>
          <a:lstStyle/>
          <a:p>
            <a:pPr algn="l">
              <a:lnSpc>
                <a:spcPts val="2400"/>
              </a:lnSpc>
              <a:spcBef>
                <a:spcPts val="0"/>
              </a:spcBef>
              <a:spcAft>
                <a:spcPts val="0"/>
              </a:spcAft>
            </a:pPr>
            <a:r>
              <a:rPr sz="2000" b="1">
                <a:solidFill>
                  <a:srgbClr val="0A0B0C"/>
                </a:solidFill>
                <a:latin typeface="Outfit"/>
                <a:ea typeface="Outfit"/>
                <a:cs typeface="Outfit"/>
              </a:rPr>
              <a:t>Tools we pay for</a:t>
            </a:r>
          </a:p>
        </p:txBody>
      </p:sp>
      <p:sp>
        <p:nvSpPr>
          <p:cNvPr id="6" name="TextBox 5"/>
          <p:cNvSpPr txBox="1"/>
          <p:nvPr/>
        </p:nvSpPr>
        <p:spPr>
          <a:xfrm>
            <a:off x="4023359" y="2029967"/>
            <a:ext cx="7589520" cy="502920"/>
          </a:xfrm>
          <a:prstGeom prst="rect">
            <a:avLst/>
          </a:prstGeom>
          <a:noFill/>
        </p:spPr>
        <p:txBody>
          <a:bodyPr wrap="square" lIns="0" rIns="0" tIns="0" bIns="0" anchor="t">
            <a:noAutofit/>
          </a:bodyPr>
          <a:lstStyle/>
          <a:p>
            <a:pPr algn="l">
              <a:lnSpc>
                <a:spcPts val="2400"/>
              </a:lnSpc>
              <a:spcBef>
                <a:spcPts val="0"/>
              </a:spcBef>
              <a:spcAft>
                <a:spcPts val="0"/>
              </a:spcAft>
            </a:pPr>
            <a:r>
              <a:rPr sz="2000" b="0">
                <a:solidFill>
                  <a:srgbClr val="0A0B0C"/>
                </a:solidFill>
                <a:highlight>
                  <a:srgbClr val="FFC21A"/>
                </a:highlight>
                <a:latin typeface="Outfit"/>
                <a:ea typeface="Outfit"/>
                <a:cs typeface="Outfit"/>
              </a:rPr>
              <a:t>[list, from the register]</a:t>
            </a:r>
          </a:p>
        </p:txBody>
      </p:sp>
      <p:sp>
        <p:nvSpPr>
          <p:cNvPr id="7" name="Rectangle 6"/>
          <p:cNvSpPr/>
          <p:nvPr/>
        </p:nvSpPr>
        <p:spPr>
          <a:xfrm>
            <a:off x="548640" y="2624327"/>
            <a:ext cx="11091672" cy="228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548640" y="2779775"/>
            <a:ext cx="3291840" cy="502920"/>
          </a:xfrm>
          <a:prstGeom prst="rect">
            <a:avLst/>
          </a:prstGeom>
          <a:noFill/>
        </p:spPr>
        <p:txBody>
          <a:bodyPr wrap="square" lIns="0" rIns="0" tIns="0" bIns="0" anchor="t">
            <a:noAutofit/>
          </a:bodyPr>
          <a:lstStyle/>
          <a:p>
            <a:pPr algn="l">
              <a:lnSpc>
                <a:spcPts val="2400"/>
              </a:lnSpc>
              <a:spcBef>
                <a:spcPts val="0"/>
              </a:spcBef>
              <a:spcAft>
                <a:spcPts val="0"/>
              </a:spcAft>
            </a:pPr>
            <a:r>
              <a:rPr sz="2000" b="1">
                <a:solidFill>
                  <a:srgbClr val="0A0B0C"/>
                </a:solidFill>
                <a:latin typeface="Outfit"/>
                <a:ea typeface="Outfit"/>
                <a:cs typeface="Outfit"/>
              </a:rPr>
              <a:t>People using them</a:t>
            </a:r>
          </a:p>
        </p:txBody>
      </p:sp>
      <p:sp>
        <p:nvSpPr>
          <p:cNvPr id="9" name="TextBox 8"/>
          <p:cNvSpPr txBox="1"/>
          <p:nvPr/>
        </p:nvSpPr>
        <p:spPr>
          <a:xfrm>
            <a:off x="4023359" y="2779775"/>
            <a:ext cx="7589520" cy="502920"/>
          </a:xfrm>
          <a:prstGeom prst="rect">
            <a:avLst/>
          </a:prstGeom>
          <a:noFill/>
        </p:spPr>
        <p:txBody>
          <a:bodyPr wrap="square" lIns="0" rIns="0" tIns="0" bIns="0" anchor="t">
            <a:noAutofit/>
          </a:bodyPr>
          <a:lstStyle/>
          <a:p>
            <a:pPr algn="l">
              <a:lnSpc>
                <a:spcPts val="2400"/>
              </a:lnSpc>
              <a:spcBef>
                <a:spcPts val="0"/>
              </a:spcBef>
              <a:spcAft>
                <a:spcPts val="0"/>
              </a:spcAft>
            </a:pPr>
            <a:r>
              <a:rPr sz="2000" b="0">
                <a:solidFill>
                  <a:srgbClr val="0A0B0C"/>
                </a:solidFill>
                <a:highlight>
                  <a:srgbClr val="FFC21A"/>
                </a:highlight>
                <a:latin typeface="Outfit"/>
                <a:ea typeface="Outfit"/>
                <a:cs typeface="Outfit"/>
              </a:rPr>
              <a:t>[number or share, if known]</a:t>
            </a:r>
          </a:p>
        </p:txBody>
      </p:sp>
      <p:sp>
        <p:nvSpPr>
          <p:cNvPr id="10" name="Rectangle 9"/>
          <p:cNvSpPr/>
          <p:nvPr/>
        </p:nvSpPr>
        <p:spPr>
          <a:xfrm>
            <a:off x="548640" y="3374135"/>
            <a:ext cx="11091672" cy="228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548640" y="3529583"/>
            <a:ext cx="3291840" cy="502920"/>
          </a:xfrm>
          <a:prstGeom prst="rect">
            <a:avLst/>
          </a:prstGeom>
          <a:noFill/>
        </p:spPr>
        <p:txBody>
          <a:bodyPr wrap="square" lIns="0" rIns="0" tIns="0" bIns="0" anchor="t">
            <a:noAutofit/>
          </a:bodyPr>
          <a:lstStyle/>
          <a:p>
            <a:pPr algn="l">
              <a:lnSpc>
                <a:spcPts val="2400"/>
              </a:lnSpc>
              <a:spcBef>
                <a:spcPts val="0"/>
              </a:spcBef>
              <a:spcAft>
                <a:spcPts val="0"/>
              </a:spcAft>
            </a:pPr>
            <a:r>
              <a:rPr sz="2000" b="1">
                <a:solidFill>
                  <a:srgbClr val="0A0B0C"/>
                </a:solidFill>
                <a:latin typeface="Outfit"/>
                <a:ea typeface="Outfit"/>
                <a:cs typeface="Outfit"/>
              </a:rPr>
              <a:t>Written rules</a:t>
            </a:r>
          </a:p>
        </p:txBody>
      </p:sp>
      <p:sp>
        <p:nvSpPr>
          <p:cNvPr id="12" name="TextBox 11"/>
          <p:cNvSpPr txBox="1"/>
          <p:nvPr/>
        </p:nvSpPr>
        <p:spPr>
          <a:xfrm>
            <a:off x="4023359" y="3529583"/>
            <a:ext cx="7589520" cy="502920"/>
          </a:xfrm>
          <a:prstGeom prst="rect">
            <a:avLst/>
          </a:prstGeom>
          <a:noFill/>
        </p:spPr>
        <p:txBody>
          <a:bodyPr wrap="square" lIns="0" rIns="0" tIns="0" bIns="0" anchor="t">
            <a:noAutofit/>
          </a:bodyPr>
          <a:lstStyle/>
          <a:p>
            <a:pPr algn="l">
              <a:lnSpc>
                <a:spcPts val="2400"/>
              </a:lnSpc>
              <a:spcBef>
                <a:spcPts val="0"/>
              </a:spcBef>
              <a:spcAft>
                <a:spcPts val="0"/>
              </a:spcAft>
            </a:pPr>
            <a:r>
              <a:rPr sz="2000" b="0">
                <a:solidFill>
                  <a:srgbClr val="0A0B0C"/>
                </a:solidFill>
                <a:highlight>
                  <a:srgbClr val="FFC21A"/>
                </a:highlight>
                <a:latin typeface="Outfit"/>
                <a:ea typeface="Outfit"/>
                <a:cs typeface="Outfit"/>
              </a:rPr>
              <a:t>[none / draft / adopted on date]</a:t>
            </a:r>
          </a:p>
        </p:txBody>
      </p:sp>
      <p:sp>
        <p:nvSpPr>
          <p:cNvPr id="13" name="Rectangle 12"/>
          <p:cNvSpPr/>
          <p:nvPr/>
        </p:nvSpPr>
        <p:spPr>
          <a:xfrm>
            <a:off x="548640" y="4123944"/>
            <a:ext cx="11091672" cy="228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548640" y="4279392"/>
            <a:ext cx="3291840" cy="502920"/>
          </a:xfrm>
          <a:prstGeom prst="rect">
            <a:avLst/>
          </a:prstGeom>
          <a:noFill/>
        </p:spPr>
        <p:txBody>
          <a:bodyPr wrap="square" lIns="0" rIns="0" tIns="0" bIns="0" anchor="t">
            <a:noAutofit/>
          </a:bodyPr>
          <a:lstStyle/>
          <a:p>
            <a:pPr algn="l">
              <a:lnSpc>
                <a:spcPts val="2400"/>
              </a:lnSpc>
              <a:spcBef>
                <a:spcPts val="0"/>
              </a:spcBef>
              <a:spcAft>
                <a:spcPts val="0"/>
              </a:spcAft>
            </a:pPr>
            <a:r>
              <a:rPr sz="2000" b="1">
                <a:solidFill>
                  <a:srgbClr val="0A0B0C"/>
                </a:solidFill>
                <a:latin typeface="Outfit"/>
                <a:ea typeface="Outfit"/>
                <a:cs typeface="Outfit"/>
              </a:rPr>
              <a:t>Who owns it</a:t>
            </a:r>
          </a:p>
        </p:txBody>
      </p:sp>
      <p:sp>
        <p:nvSpPr>
          <p:cNvPr id="15" name="TextBox 14"/>
          <p:cNvSpPr txBox="1"/>
          <p:nvPr/>
        </p:nvSpPr>
        <p:spPr>
          <a:xfrm>
            <a:off x="4023359" y="4279392"/>
            <a:ext cx="7589520" cy="502920"/>
          </a:xfrm>
          <a:prstGeom prst="rect">
            <a:avLst/>
          </a:prstGeom>
          <a:noFill/>
        </p:spPr>
        <p:txBody>
          <a:bodyPr wrap="square" lIns="0" rIns="0" tIns="0" bIns="0" anchor="t">
            <a:noAutofit/>
          </a:bodyPr>
          <a:lstStyle/>
          <a:p>
            <a:pPr algn="l">
              <a:lnSpc>
                <a:spcPts val="2400"/>
              </a:lnSpc>
              <a:spcBef>
                <a:spcPts val="0"/>
              </a:spcBef>
              <a:spcAft>
                <a:spcPts val="0"/>
              </a:spcAft>
            </a:pPr>
            <a:r>
              <a:rPr sz="2000" b="0">
                <a:solidFill>
                  <a:srgbClr val="0A0B0C"/>
                </a:solidFill>
                <a:highlight>
                  <a:srgbClr val="FFC21A"/>
                </a:highlight>
                <a:latin typeface="Outfit"/>
                <a:ea typeface="Outfit"/>
                <a:cs typeface="Outfit"/>
              </a:rPr>
              <a:t>[nobody yet / name]</a:t>
            </a:r>
          </a:p>
        </p:txBody>
      </p:sp>
      <p:sp>
        <p:nvSpPr>
          <p:cNvPr id="16" name="Rectangle 15"/>
          <p:cNvSpPr/>
          <p:nvPr/>
        </p:nvSpPr>
        <p:spPr>
          <a:xfrm>
            <a:off x="548640" y="4873752"/>
            <a:ext cx="11091672" cy="228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548640" y="5029200"/>
            <a:ext cx="3291840" cy="502920"/>
          </a:xfrm>
          <a:prstGeom prst="rect">
            <a:avLst/>
          </a:prstGeom>
          <a:noFill/>
        </p:spPr>
        <p:txBody>
          <a:bodyPr wrap="square" lIns="0" rIns="0" tIns="0" bIns="0" anchor="t">
            <a:noAutofit/>
          </a:bodyPr>
          <a:lstStyle/>
          <a:p>
            <a:pPr algn="l">
              <a:lnSpc>
                <a:spcPts val="2400"/>
              </a:lnSpc>
              <a:spcBef>
                <a:spcPts val="0"/>
              </a:spcBef>
              <a:spcAft>
                <a:spcPts val="0"/>
              </a:spcAft>
            </a:pPr>
            <a:r>
              <a:rPr sz="2000" b="1">
                <a:solidFill>
                  <a:srgbClr val="0A0B0C"/>
                </a:solidFill>
                <a:latin typeface="Outfit"/>
                <a:ea typeface="Outfit"/>
                <a:cs typeface="Outfit"/>
              </a:rPr>
              <a:t>How we measure it</a:t>
            </a:r>
          </a:p>
        </p:txBody>
      </p:sp>
      <p:sp>
        <p:nvSpPr>
          <p:cNvPr id="18" name="TextBox 17"/>
          <p:cNvSpPr txBox="1"/>
          <p:nvPr/>
        </p:nvSpPr>
        <p:spPr>
          <a:xfrm>
            <a:off x="4023359" y="5029200"/>
            <a:ext cx="7589520" cy="502920"/>
          </a:xfrm>
          <a:prstGeom prst="rect">
            <a:avLst/>
          </a:prstGeom>
          <a:noFill/>
        </p:spPr>
        <p:txBody>
          <a:bodyPr wrap="square" lIns="0" rIns="0" tIns="0" bIns="0" anchor="t">
            <a:noAutofit/>
          </a:bodyPr>
          <a:lstStyle/>
          <a:p>
            <a:pPr algn="l">
              <a:lnSpc>
                <a:spcPts val="2400"/>
              </a:lnSpc>
              <a:spcBef>
                <a:spcPts val="0"/>
              </a:spcBef>
              <a:spcAft>
                <a:spcPts val="0"/>
              </a:spcAft>
            </a:pPr>
            <a:r>
              <a:rPr sz="2000" b="0">
                <a:solidFill>
                  <a:srgbClr val="0A0B0C"/>
                </a:solidFill>
                <a:highlight>
                  <a:srgbClr val="FFC21A"/>
                </a:highlight>
                <a:latin typeface="Outfit"/>
                <a:ea typeface="Outfit"/>
                <a:cs typeface="Outfit"/>
              </a:rPr>
              <a:t>[nothing yet / what we measure]</a:t>
            </a:r>
          </a:p>
        </p:txBody>
      </p:sp>
      <p:sp>
        <p:nvSpPr>
          <p:cNvPr id="19" name="Rectangle 18"/>
          <p:cNvSpPr/>
          <p:nvPr/>
        </p:nvSpPr>
        <p:spPr>
          <a:xfrm>
            <a:off x="548640" y="5623560"/>
            <a:ext cx="11091672" cy="228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C21A"/>
        </a:solidFill>
        <a:effectLst/>
      </p:bgPr>
    </p:bg>
    <p:spTree>
      <p:nvGrpSpPr>
        <p:cNvPr id="1" name=""/>
        <p:cNvGrpSpPr/>
        <p:nvPr/>
      </p:nvGrpSpPr>
      <p:grpSpPr/>
      <p:sp>
        <p:nvSpPr>
          <p:cNvPr id="2" name="Rectangle 1"/>
          <p:cNvSpPr/>
          <p:nvPr/>
        </p:nvSpPr>
        <p:spPr>
          <a:xfrm>
            <a:off x="0" y="6035040"/>
            <a:ext cx="12191695" cy="822960"/>
          </a:xfrm>
          <a:prstGeom prst="rect">
            <a:avLst/>
          </a:prstGeom>
          <a:solidFill>
            <a:srgbClr val="E5A9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Label: THE LEADER'S THREE JOBS" descr="THE LEADER'S THREE JOBS"/>
          <p:cNvPicPr>
            <a:picLocks noChangeAspect="1"/>
          </p:cNvPicPr>
          <p:nvPr/>
        </p:nvPicPr>
        <p:blipFill>
          <a:blip r:embed="rId2"/>
          <a:stretch>
            <a:fillRect/>
          </a:stretch>
        </p:blipFill>
        <p:spPr>
          <a:xfrm>
            <a:off x="548640" y="502920"/>
            <a:ext cx="2988319" cy="266700"/>
          </a:xfrm>
          <a:prstGeom prst="rect">
            <a:avLst/>
          </a:prstGeom>
        </p:spPr>
      </p:pic>
      <p:sp>
        <p:nvSpPr>
          <p:cNvPr id="4" name="TextBox 3"/>
          <p:cNvSpPr txBox="1"/>
          <p:nvPr/>
        </p:nvSpPr>
        <p:spPr>
          <a:xfrm>
            <a:off x="548640" y="868680"/>
            <a:ext cx="11064240" cy="731520"/>
          </a:xfrm>
          <a:prstGeom prst="rect">
            <a:avLst/>
          </a:prstGeom>
          <a:noFill/>
        </p:spPr>
        <p:txBody>
          <a:bodyPr wrap="square" lIns="0" rIns="0" tIns="0" bIns="0" anchor="t">
            <a:noAutofit/>
          </a:bodyPr>
          <a:lstStyle/>
          <a:p>
            <a:pPr algn="l">
              <a:lnSpc>
                <a:spcPts val="4400"/>
              </a:lnSpc>
              <a:spcBef>
                <a:spcPts val="0"/>
              </a:spcBef>
              <a:spcAft>
                <a:spcPts val="0"/>
              </a:spcAft>
            </a:pPr>
            <a:r>
              <a:rPr sz="3800" b="1">
                <a:solidFill>
                  <a:srgbClr val="0A0B0C"/>
                </a:solidFill>
                <a:latin typeface="Outfit"/>
                <a:ea typeface="Outfit"/>
                <a:cs typeface="Outfit"/>
              </a:rPr>
              <a:t>What only this room can do</a:t>
            </a:r>
          </a:p>
        </p:txBody>
      </p:sp>
      <p:sp>
        <p:nvSpPr>
          <p:cNvPr id="5" name="Rectangle 4"/>
          <p:cNvSpPr/>
          <p:nvPr/>
        </p:nvSpPr>
        <p:spPr>
          <a:xfrm>
            <a:off x="612647" y="1892807"/>
            <a:ext cx="3529584" cy="274320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ectangle 5"/>
          <p:cNvSpPr/>
          <p:nvPr/>
        </p:nvSpPr>
        <p:spPr>
          <a:xfrm>
            <a:off x="548640" y="1828800"/>
            <a:ext cx="3529584" cy="274320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Label: 01" descr="01"/>
          <p:cNvPicPr>
            <a:picLocks noChangeAspect="1"/>
          </p:cNvPicPr>
          <p:nvPr/>
        </p:nvPicPr>
        <p:blipFill>
          <a:blip r:embed="rId3"/>
          <a:stretch>
            <a:fillRect/>
          </a:stretch>
        </p:blipFill>
        <p:spPr>
          <a:xfrm>
            <a:off x="804672" y="2029968"/>
            <a:ext cx="401687" cy="409575"/>
          </a:xfrm>
          <a:prstGeom prst="rect">
            <a:avLst/>
          </a:prstGeom>
        </p:spPr>
      </p:pic>
      <p:sp>
        <p:nvSpPr>
          <p:cNvPr id="8" name="TextBox 7"/>
          <p:cNvSpPr txBox="1"/>
          <p:nvPr/>
        </p:nvSpPr>
        <p:spPr>
          <a:xfrm>
            <a:off x="804672" y="2606040"/>
            <a:ext cx="3017520" cy="548640"/>
          </a:xfrm>
          <a:prstGeom prst="rect">
            <a:avLst/>
          </a:prstGeom>
          <a:noFill/>
        </p:spPr>
        <p:txBody>
          <a:bodyPr wrap="square" lIns="0" rIns="0" tIns="0" bIns="0" anchor="t">
            <a:noAutofit/>
          </a:bodyPr>
          <a:lstStyle/>
          <a:p>
            <a:pPr algn="l">
              <a:lnSpc>
                <a:spcPts val="2800"/>
              </a:lnSpc>
              <a:spcBef>
                <a:spcPts val="0"/>
              </a:spcBef>
              <a:spcAft>
                <a:spcPts val="0"/>
              </a:spcAft>
            </a:pPr>
            <a:r>
              <a:rPr sz="2400" b="1">
                <a:solidFill>
                  <a:srgbClr val="0A0B0C"/>
                </a:solidFill>
                <a:latin typeface="Outfit"/>
                <a:ea typeface="Outfit"/>
                <a:cs typeface="Outfit"/>
              </a:rPr>
              <a:t>Decide</a:t>
            </a:r>
          </a:p>
        </p:txBody>
      </p:sp>
      <p:sp>
        <p:nvSpPr>
          <p:cNvPr id="9" name="TextBox 8"/>
          <p:cNvSpPr txBox="1"/>
          <p:nvPr/>
        </p:nvSpPr>
        <p:spPr>
          <a:xfrm>
            <a:off x="804672" y="3200400"/>
            <a:ext cx="3017520" cy="1280160"/>
          </a:xfrm>
          <a:prstGeom prst="rect">
            <a:avLst/>
          </a:prstGeom>
          <a:noFill/>
        </p:spPr>
        <p:txBody>
          <a:bodyPr wrap="square" lIns="0" rIns="0" tIns="0" bIns="0" anchor="t">
            <a:noAutofit/>
          </a:bodyPr>
          <a:lstStyle/>
          <a:p>
            <a:pPr algn="l">
              <a:lnSpc>
                <a:spcPts val="2100"/>
              </a:lnSpc>
              <a:spcBef>
                <a:spcPts val="0"/>
              </a:spcBef>
              <a:spcAft>
                <a:spcPts val="0"/>
              </a:spcAft>
            </a:pPr>
            <a:r>
              <a:rPr sz="1600" b="0">
                <a:solidFill>
                  <a:srgbClr val="0A0B0C"/>
                </a:solidFill>
                <a:latin typeface="Outfit"/>
                <a:ea typeface="Outfit"/>
                <a:cs typeface="Outfit"/>
              </a:rPr>
              <a:t>What AI is for here, which three jobs go first, who owns it.</a:t>
            </a:r>
          </a:p>
        </p:txBody>
      </p:sp>
      <p:sp>
        <p:nvSpPr>
          <p:cNvPr id="10" name="Rectangle 9"/>
          <p:cNvSpPr/>
          <p:nvPr/>
        </p:nvSpPr>
        <p:spPr>
          <a:xfrm>
            <a:off x="4379976" y="1892807"/>
            <a:ext cx="3529584" cy="274320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4315968" y="1828800"/>
            <a:ext cx="3529584" cy="274320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Label: 02" descr="02"/>
          <p:cNvPicPr>
            <a:picLocks noChangeAspect="1"/>
          </p:cNvPicPr>
          <p:nvPr/>
        </p:nvPicPr>
        <p:blipFill>
          <a:blip r:embed="rId4"/>
          <a:stretch>
            <a:fillRect/>
          </a:stretch>
        </p:blipFill>
        <p:spPr>
          <a:xfrm>
            <a:off x="4572000" y="2029968"/>
            <a:ext cx="401687" cy="409575"/>
          </a:xfrm>
          <a:prstGeom prst="rect">
            <a:avLst/>
          </a:prstGeom>
        </p:spPr>
      </p:pic>
      <p:sp>
        <p:nvSpPr>
          <p:cNvPr id="13" name="TextBox 12"/>
          <p:cNvSpPr txBox="1"/>
          <p:nvPr/>
        </p:nvSpPr>
        <p:spPr>
          <a:xfrm>
            <a:off x="4572000" y="2606040"/>
            <a:ext cx="3017520" cy="548640"/>
          </a:xfrm>
          <a:prstGeom prst="rect">
            <a:avLst/>
          </a:prstGeom>
          <a:noFill/>
        </p:spPr>
        <p:txBody>
          <a:bodyPr wrap="square" lIns="0" rIns="0" tIns="0" bIns="0" anchor="t">
            <a:noAutofit/>
          </a:bodyPr>
          <a:lstStyle/>
          <a:p>
            <a:pPr algn="l">
              <a:lnSpc>
                <a:spcPts val="2800"/>
              </a:lnSpc>
              <a:spcBef>
                <a:spcPts val="0"/>
              </a:spcBef>
              <a:spcAft>
                <a:spcPts val="0"/>
              </a:spcAft>
            </a:pPr>
            <a:r>
              <a:rPr sz="2400" b="1">
                <a:solidFill>
                  <a:srgbClr val="0A0B0C"/>
                </a:solidFill>
                <a:latin typeface="Outfit"/>
                <a:ea typeface="Outfit"/>
                <a:cs typeface="Outfit"/>
              </a:rPr>
              <a:t>Set the rules</a:t>
            </a:r>
          </a:p>
        </p:txBody>
      </p:sp>
      <p:sp>
        <p:nvSpPr>
          <p:cNvPr id="14" name="TextBox 13"/>
          <p:cNvSpPr txBox="1"/>
          <p:nvPr/>
        </p:nvSpPr>
        <p:spPr>
          <a:xfrm>
            <a:off x="4572000" y="3200400"/>
            <a:ext cx="3017520" cy="1280160"/>
          </a:xfrm>
          <a:prstGeom prst="rect">
            <a:avLst/>
          </a:prstGeom>
          <a:noFill/>
        </p:spPr>
        <p:txBody>
          <a:bodyPr wrap="square" lIns="0" rIns="0" tIns="0" bIns="0" anchor="t">
            <a:noAutofit/>
          </a:bodyPr>
          <a:lstStyle/>
          <a:p>
            <a:pPr algn="l">
              <a:lnSpc>
                <a:spcPts val="2100"/>
              </a:lnSpc>
              <a:spcBef>
                <a:spcPts val="0"/>
              </a:spcBef>
              <a:spcAft>
                <a:spcPts val="0"/>
              </a:spcAft>
            </a:pPr>
            <a:r>
              <a:rPr sz="1600" b="0">
                <a:solidFill>
                  <a:srgbClr val="0A0B0C"/>
                </a:solidFill>
                <a:latin typeface="Outfit"/>
                <a:ea typeface="Outfit"/>
                <a:cs typeface="Outfit"/>
              </a:rPr>
              <a:t>What never goes in, who checks, what AI may do alone.</a:t>
            </a:r>
          </a:p>
        </p:txBody>
      </p:sp>
      <p:sp>
        <p:nvSpPr>
          <p:cNvPr id="15" name="Rectangle 14"/>
          <p:cNvSpPr/>
          <p:nvPr/>
        </p:nvSpPr>
        <p:spPr>
          <a:xfrm>
            <a:off x="8147304" y="1892807"/>
            <a:ext cx="3529584" cy="274320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ectangle 15"/>
          <p:cNvSpPr/>
          <p:nvPr/>
        </p:nvSpPr>
        <p:spPr>
          <a:xfrm>
            <a:off x="8083296" y="1828800"/>
            <a:ext cx="3529584" cy="274320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7" name="Label: 03" descr="03"/>
          <p:cNvPicPr>
            <a:picLocks noChangeAspect="1"/>
          </p:cNvPicPr>
          <p:nvPr/>
        </p:nvPicPr>
        <p:blipFill>
          <a:blip r:embed="rId5"/>
          <a:stretch>
            <a:fillRect/>
          </a:stretch>
        </p:blipFill>
        <p:spPr>
          <a:xfrm>
            <a:off x="8339327" y="2029968"/>
            <a:ext cx="401687" cy="409575"/>
          </a:xfrm>
          <a:prstGeom prst="rect">
            <a:avLst/>
          </a:prstGeom>
        </p:spPr>
      </p:pic>
      <p:sp>
        <p:nvSpPr>
          <p:cNvPr id="18" name="TextBox 17"/>
          <p:cNvSpPr txBox="1"/>
          <p:nvPr/>
        </p:nvSpPr>
        <p:spPr>
          <a:xfrm>
            <a:off x="8339327" y="2606040"/>
            <a:ext cx="3017520" cy="548640"/>
          </a:xfrm>
          <a:prstGeom prst="rect">
            <a:avLst/>
          </a:prstGeom>
          <a:noFill/>
        </p:spPr>
        <p:txBody>
          <a:bodyPr wrap="square" lIns="0" rIns="0" tIns="0" bIns="0" anchor="t">
            <a:noAutofit/>
          </a:bodyPr>
          <a:lstStyle/>
          <a:p>
            <a:pPr algn="l">
              <a:lnSpc>
                <a:spcPts val="2800"/>
              </a:lnSpc>
              <a:spcBef>
                <a:spcPts val="0"/>
              </a:spcBef>
              <a:spcAft>
                <a:spcPts val="0"/>
              </a:spcAft>
            </a:pPr>
            <a:r>
              <a:rPr sz="2400" b="1">
                <a:solidFill>
                  <a:srgbClr val="0A0B0C"/>
                </a:solidFill>
                <a:latin typeface="Outfit"/>
                <a:ea typeface="Outfit"/>
                <a:cs typeface="Outfit"/>
              </a:rPr>
              <a:t>Use it yourself</a:t>
            </a:r>
          </a:p>
        </p:txBody>
      </p:sp>
      <p:sp>
        <p:nvSpPr>
          <p:cNvPr id="19" name="TextBox 18"/>
          <p:cNvSpPr txBox="1"/>
          <p:nvPr/>
        </p:nvSpPr>
        <p:spPr>
          <a:xfrm>
            <a:off x="8339327" y="3200400"/>
            <a:ext cx="3017520" cy="1280160"/>
          </a:xfrm>
          <a:prstGeom prst="rect">
            <a:avLst/>
          </a:prstGeom>
          <a:noFill/>
        </p:spPr>
        <p:txBody>
          <a:bodyPr wrap="square" lIns="0" rIns="0" tIns="0" bIns="0" anchor="t">
            <a:noAutofit/>
          </a:bodyPr>
          <a:lstStyle/>
          <a:p>
            <a:pPr algn="l">
              <a:lnSpc>
                <a:spcPts val="2100"/>
              </a:lnSpc>
              <a:spcBef>
                <a:spcPts val="0"/>
              </a:spcBef>
              <a:spcAft>
                <a:spcPts val="0"/>
              </a:spcAft>
            </a:pPr>
            <a:r>
              <a:rPr sz="1600" b="0">
                <a:solidFill>
                  <a:srgbClr val="0A0B0C"/>
                </a:solidFill>
                <a:latin typeface="Outfit"/>
                <a:ea typeface="Outfit"/>
                <a:cs typeface="Outfit"/>
              </a:rPr>
              <a:t>One real task a week, briefed and checked, shown to your team.</a:t>
            </a:r>
          </a:p>
        </p:txBody>
      </p:sp>
      <p:sp>
        <p:nvSpPr>
          <p:cNvPr id="20" name="TextBox 19"/>
          <p:cNvSpPr txBox="1"/>
          <p:nvPr/>
        </p:nvSpPr>
        <p:spPr>
          <a:xfrm>
            <a:off x="548640" y="4892040"/>
            <a:ext cx="11064240" cy="822960"/>
          </a:xfrm>
          <a:prstGeom prst="rect">
            <a:avLst/>
          </a:prstGeom>
          <a:noFill/>
        </p:spPr>
        <p:txBody>
          <a:bodyPr wrap="square" lIns="0" rIns="0" tIns="0" bIns="0" anchor="t">
            <a:noAutofit/>
          </a:bodyPr>
          <a:lstStyle/>
          <a:p>
            <a:pPr algn="l">
              <a:lnSpc>
                <a:spcPts val="1900"/>
              </a:lnSpc>
              <a:spcBef>
                <a:spcPts val="0"/>
              </a:spcBef>
              <a:spcAft>
                <a:spcPts val="0"/>
              </a:spcAft>
            </a:pPr>
            <a:r>
              <a:rPr sz="1400" b="0">
                <a:solidFill>
                  <a:srgbClr val="0A0B0C"/>
                </a:solidFill>
                <a:latin typeface="Outfit"/>
                <a:ea typeface="Outfit"/>
                <a:cs typeface="Outfit"/>
              </a:rPr>
              <a:t>A Microsoft-led study of 1,800 workers (Jul 2025): when managers actively modelled AI use, employees reported a 17-point lift in reported AI value. Self-reported.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3F4F4"/>
        </a:solidFill>
        <a:effectLst/>
      </p:bgPr>
    </p:bg>
    <p:spTree>
      <p:nvGrpSpPr>
        <p:cNvPr id="1" name=""/>
        <p:cNvGrpSpPr/>
        <p:nvPr/>
      </p:nvGrpSpPr>
      <p:grpSpPr/>
      <p:pic>
        <p:nvPicPr>
          <p:cNvPr id="2" name="Label: WHICH PLATFORM" descr="WHICH PLATFORM"/>
          <p:cNvPicPr>
            <a:picLocks noChangeAspect="1"/>
          </p:cNvPicPr>
          <p:nvPr/>
        </p:nvPicPr>
        <p:blipFill>
          <a:blip r:embed="rId2"/>
          <a:stretch>
            <a:fillRect/>
          </a:stretch>
        </p:blipFill>
        <p:spPr>
          <a:xfrm>
            <a:off x="548640" y="502920"/>
            <a:ext cx="1818977" cy="266700"/>
          </a:xfrm>
          <a:prstGeom prst="rect">
            <a:avLst/>
          </a:prstGeom>
        </p:spPr>
      </p:pic>
      <p:sp>
        <p:nvSpPr>
          <p:cNvPr id="3" name="TextBox 2"/>
          <p:cNvSpPr txBox="1"/>
          <p:nvPr/>
        </p:nvSpPr>
        <p:spPr>
          <a:xfrm>
            <a:off x="548640" y="868680"/>
            <a:ext cx="11064240" cy="731520"/>
          </a:xfrm>
          <a:prstGeom prst="rect">
            <a:avLst/>
          </a:prstGeom>
          <a:noFill/>
        </p:spPr>
        <p:txBody>
          <a:bodyPr wrap="square" lIns="0" rIns="0" tIns="0" bIns="0" anchor="t">
            <a:noAutofit/>
          </a:bodyPr>
          <a:lstStyle/>
          <a:p>
            <a:pPr algn="l">
              <a:lnSpc>
                <a:spcPts val="4400"/>
              </a:lnSpc>
              <a:spcBef>
                <a:spcPts val="0"/>
              </a:spcBef>
              <a:spcAft>
                <a:spcPts val="0"/>
              </a:spcAft>
            </a:pPr>
            <a:r>
              <a:rPr sz="3800" b="1">
                <a:solidFill>
                  <a:srgbClr val="0A0B0C"/>
                </a:solidFill>
                <a:latin typeface="Outfit"/>
                <a:ea typeface="Outfit"/>
                <a:cs typeface="Outfit"/>
              </a:rPr>
              <a:t>One main platform, then a second for named jobs</a:t>
            </a:r>
          </a:p>
        </p:txBody>
      </p:sp>
      <p:sp>
        <p:nvSpPr>
          <p:cNvPr id="4" name="Rectangle 3"/>
          <p:cNvSpPr/>
          <p:nvPr/>
        </p:nvSpPr>
        <p:spPr>
          <a:xfrm>
            <a:off x="612647" y="1892807"/>
            <a:ext cx="3529584" cy="26517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Rectangle 4"/>
          <p:cNvSpPr/>
          <p:nvPr/>
        </p:nvSpPr>
        <p:spPr>
          <a:xfrm>
            <a:off x="548640" y="1828800"/>
            <a:ext cx="3529584" cy="265176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04672" y="2029968"/>
            <a:ext cx="3017520" cy="502920"/>
          </a:xfrm>
          <a:prstGeom prst="rect">
            <a:avLst/>
          </a:prstGeom>
          <a:noFill/>
        </p:spPr>
        <p:txBody>
          <a:bodyPr wrap="square" lIns="0" rIns="0" tIns="0" bIns="0" anchor="t">
            <a:noAutofit/>
          </a:bodyPr>
          <a:lstStyle/>
          <a:p>
            <a:pPr algn="l">
              <a:lnSpc>
                <a:spcPts val="3000"/>
              </a:lnSpc>
              <a:spcBef>
                <a:spcPts val="0"/>
              </a:spcBef>
              <a:spcAft>
                <a:spcPts val="0"/>
              </a:spcAft>
            </a:pPr>
            <a:r>
              <a:rPr sz="2600" b="1">
                <a:solidFill>
                  <a:srgbClr val="0A0B0C"/>
                </a:solidFill>
                <a:latin typeface="Outfit"/>
                <a:ea typeface="Outfit"/>
                <a:cs typeface="Outfit"/>
              </a:rPr>
              <a:t>Claude</a:t>
            </a:r>
          </a:p>
        </p:txBody>
      </p:sp>
      <p:sp>
        <p:nvSpPr>
          <p:cNvPr id="7" name="TextBox 6"/>
          <p:cNvSpPr txBox="1"/>
          <p:nvPr/>
        </p:nvSpPr>
        <p:spPr>
          <a:xfrm>
            <a:off x="804672" y="2697480"/>
            <a:ext cx="3017520" cy="1645920"/>
          </a:xfrm>
          <a:prstGeom prst="rect">
            <a:avLst/>
          </a:prstGeom>
          <a:noFill/>
        </p:spPr>
        <p:txBody>
          <a:bodyPr wrap="square" lIns="0" rIns="0" tIns="0" bIns="0" anchor="t">
            <a:noAutofit/>
          </a:bodyPr>
          <a:lstStyle/>
          <a:p>
            <a:pPr algn="l">
              <a:lnSpc>
                <a:spcPts val="2100"/>
              </a:lnSpc>
              <a:spcBef>
                <a:spcPts val="0"/>
              </a:spcBef>
              <a:spcAft>
                <a:spcPts val="0"/>
              </a:spcAft>
            </a:pPr>
            <a:r>
              <a:rPr sz="1600" b="0">
                <a:solidFill>
                  <a:srgbClr val="0A0B0C"/>
                </a:solidFill>
                <a:latin typeface="Outfit"/>
                <a:ea typeface="Outfit"/>
                <a:cs typeface="Outfit"/>
              </a:rPr>
              <a:t>One conversation for questions and tasks. Asks before acting by default. Docs, Slides and Claude for Excel.</a:t>
            </a:r>
          </a:p>
        </p:txBody>
      </p:sp>
      <p:sp>
        <p:nvSpPr>
          <p:cNvPr id="8" name="Rectangle 7"/>
          <p:cNvSpPr/>
          <p:nvPr/>
        </p:nvSpPr>
        <p:spPr>
          <a:xfrm>
            <a:off x="4379976" y="1892807"/>
            <a:ext cx="3529584" cy="26517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4315968" y="1828800"/>
            <a:ext cx="3529584" cy="265176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4572000" y="2029968"/>
            <a:ext cx="3017520" cy="502920"/>
          </a:xfrm>
          <a:prstGeom prst="rect">
            <a:avLst/>
          </a:prstGeom>
          <a:noFill/>
        </p:spPr>
        <p:txBody>
          <a:bodyPr wrap="square" lIns="0" rIns="0" tIns="0" bIns="0" anchor="t">
            <a:noAutofit/>
          </a:bodyPr>
          <a:lstStyle/>
          <a:p>
            <a:pPr algn="l">
              <a:lnSpc>
                <a:spcPts val="3000"/>
              </a:lnSpc>
              <a:spcBef>
                <a:spcPts val="0"/>
              </a:spcBef>
              <a:spcAft>
                <a:spcPts val="0"/>
              </a:spcAft>
            </a:pPr>
            <a:r>
              <a:rPr sz="2600" b="1">
                <a:solidFill>
                  <a:srgbClr val="0A0B0C"/>
                </a:solidFill>
                <a:latin typeface="Outfit"/>
                <a:ea typeface="Outfit"/>
                <a:cs typeface="Outfit"/>
              </a:rPr>
              <a:t>ChatGPT</a:t>
            </a:r>
          </a:p>
        </p:txBody>
      </p:sp>
      <p:sp>
        <p:nvSpPr>
          <p:cNvPr id="11" name="TextBox 10"/>
          <p:cNvSpPr txBox="1"/>
          <p:nvPr/>
        </p:nvSpPr>
        <p:spPr>
          <a:xfrm>
            <a:off x="4572000" y="2697480"/>
            <a:ext cx="3017520" cy="1645920"/>
          </a:xfrm>
          <a:prstGeom prst="rect">
            <a:avLst/>
          </a:prstGeom>
          <a:noFill/>
        </p:spPr>
        <p:txBody>
          <a:bodyPr wrap="square" lIns="0" rIns="0" tIns="0" bIns="0" anchor="t">
            <a:noAutofit/>
          </a:bodyPr>
          <a:lstStyle/>
          <a:p>
            <a:pPr algn="l">
              <a:lnSpc>
                <a:spcPts val="2100"/>
              </a:lnSpc>
              <a:spcBef>
                <a:spcPts val="0"/>
              </a:spcBef>
              <a:spcAft>
                <a:spcPts val="0"/>
              </a:spcAft>
            </a:pPr>
            <a:r>
              <a:rPr sz="1600" b="0">
                <a:solidFill>
                  <a:srgbClr val="0A0B0C"/>
                </a:solidFill>
                <a:latin typeface="Outfit"/>
                <a:ea typeface="Outfit"/>
                <a:cs typeface="Outfit"/>
              </a:rPr>
              <a:t>Work for tasks that end in a file. Routines that start when an email arrives. Pictures.</a:t>
            </a:r>
          </a:p>
        </p:txBody>
      </p:sp>
      <p:sp>
        <p:nvSpPr>
          <p:cNvPr id="12" name="Rectangle 11"/>
          <p:cNvSpPr/>
          <p:nvPr/>
        </p:nvSpPr>
        <p:spPr>
          <a:xfrm>
            <a:off x="8147304" y="1892807"/>
            <a:ext cx="3529584" cy="26517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ectangle 12"/>
          <p:cNvSpPr/>
          <p:nvPr/>
        </p:nvSpPr>
        <p:spPr>
          <a:xfrm>
            <a:off x="8083296" y="1828800"/>
            <a:ext cx="3529584" cy="265176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339327" y="2029968"/>
            <a:ext cx="3017520" cy="502920"/>
          </a:xfrm>
          <a:prstGeom prst="rect">
            <a:avLst/>
          </a:prstGeom>
          <a:noFill/>
        </p:spPr>
        <p:txBody>
          <a:bodyPr wrap="square" lIns="0" rIns="0" tIns="0" bIns="0" anchor="t">
            <a:noAutofit/>
          </a:bodyPr>
          <a:lstStyle/>
          <a:p>
            <a:pPr algn="l">
              <a:lnSpc>
                <a:spcPts val="3000"/>
              </a:lnSpc>
              <a:spcBef>
                <a:spcPts val="0"/>
              </a:spcBef>
              <a:spcAft>
                <a:spcPts val="0"/>
              </a:spcAft>
            </a:pPr>
            <a:r>
              <a:rPr sz="2600" b="1">
                <a:solidFill>
                  <a:srgbClr val="0A0B0C"/>
                </a:solidFill>
                <a:latin typeface="Outfit"/>
                <a:ea typeface="Outfit"/>
                <a:cs typeface="Outfit"/>
              </a:rPr>
              <a:t>Gemini</a:t>
            </a:r>
          </a:p>
        </p:txBody>
      </p:sp>
      <p:sp>
        <p:nvSpPr>
          <p:cNvPr id="15" name="TextBox 14"/>
          <p:cNvSpPr txBox="1"/>
          <p:nvPr/>
        </p:nvSpPr>
        <p:spPr>
          <a:xfrm>
            <a:off x="8339327" y="2697480"/>
            <a:ext cx="3017520" cy="1645920"/>
          </a:xfrm>
          <a:prstGeom prst="rect">
            <a:avLst/>
          </a:prstGeom>
          <a:noFill/>
        </p:spPr>
        <p:txBody>
          <a:bodyPr wrap="square" lIns="0" rIns="0" tIns="0" bIns="0" anchor="t">
            <a:noAutofit/>
          </a:bodyPr>
          <a:lstStyle/>
          <a:p>
            <a:pPr algn="l">
              <a:lnSpc>
                <a:spcPts val="2100"/>
              </a:lnSpc>
              <a:spcBef>
                <a:spcPts val="0"/>
              </a:spcBef>
              <a:spcAft>
                <a:spcPts val="0"/>
              </a:spcAft>
            </a:pPr>
            <a:r>
              <a:rPr sz="1600" b="0">
                <a:solidFill>
                  <a:srgbClr val="0A0B0C"/>
                </a:solidFill>
                <a:latin typeface="Outfit"/>
                <a:ea typeface="Outfit"/>
                <a:cs typeface="Outfit"/>
              </a:rPr>
              <a:t>Inside Gmail, Docs, Sheets and Meet at Google companies. Its Task agent is for personal accounts, for now.</a:t>
            </a:r>
          </a:p>
        </p:txBody>
      </p:sp>
      <p:sp>
        <p:nvSpPr>
          <p:cNvPr id="16" name="TextBox 15"/>
          <p:cNvSpPr txBox="1"/>
          <p:nvPr/>
        </p:nvSpPr>
        <p:spPr>
          <a:xfrm>
            <a:off x="548640" y="4846320"/>
            <a:ext cx="11064240" cy="822960"/>
          </a:xfrm>
          <a:prstGeom prst="rect">
            <a:avLst/>
          </a:prstGeom>
          <a:noFill/>
        </p:spPr>
        <p:txBody>
          <a:bodyPr wrap="square" lIns="0" rIns="0" tIns="0" bIns="0" anchor="t">
            <a:noAutofit/>
          </a:bodyPr>
          <a:lstStyle/>
          <a:p>
            <a:pPr algn="l">
              <a:lnSpc>
                <a:spcPts val="2000"/>
              </a:lnSpc>
              <a:spcBef>
                <a:spcPts val="0"/>
              </a:spcBef>
              <a:spcAft>
                <a:spcPts val="0"/>
              </a:spcAft>
            </a:pPr>
            <a:r>
              <a:rPr sz="1500" b="1">
                <a:solidFill>
                  <a:srgbClr val="0A0B0C"/>
                </a:solidFill>
                <a:latin typeface="Outfit"/>
                <a:ea typeface="Outfit"/>
                <a:cs typeface="Outfit"/>
              </a:rPr>
              <a:t>The plan's author recommends Claude first, ChatGPT second, Gemini third. The tool we already approve for company data comes first. As of Oct 2026.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3F4F4"/>
        </a:solidFill>
        <a:effectLst/>
      </p:bgPr>
    </p:bg>
    <p:spTree>
      <p:nvGrpSpPr>
        <p:cNvPr id="1" name=""/>
        <p:cNvGrpSpPr/>
        <p:nvPr/>
      </p:nvGrpSpPr>
      <p:grpSpPr/>
      <p:pic>
        <p:nvPicPr>
          <p:cNvPr id="2" name="Label: THE 90 DAYS" descr="THE 90 DAYS"/>
          <p:cNvPicPr>
            <a:picLocks noChangeAspect="1"/>
          </p:cNvPicPr>
          <p:nvPr/>
        </p:nvPicPr>
        <p:blipFill>
          <a:blip r:embed="rId2"/>
          <a:stretch>
            <a:fillRect/>
          </a:stretch>
        </p:blipFill>
        <p:spPr>
          <a:xfrm>
            <a:off x="548640" y="502920"/>
            <a:ext cx="1429196" cy="266700"/>
          </a:xfrm>
          <a:prstGeom prst="rect">
            <a:avLst/>
          </a:prstGeom>
        </p:spPr>
      </p:pic>
      <p:sp>
        <p:nvSpPr>
          <p:cNvPr id="3" name="TextBox 2"/>
          <p:cNvSpPr txBox="1"/>
          <p:nvPr/>
        </p:nvSpPr>
        <p:spPr>
          <a:xfrm>
            <a:off x="548640" y="868680"/>
            <a:ext cx="11064240" cy="731520"/>
          </a:xfrm>
          <a:prstGeom prst="rect">
            <a:avLst/>
          </a:prstGeom>
          <a:noFill/>
        </p:spPr>
        <p:txBody>
          <a:bodyPr wrap="square" lIns="0" rIns="0" tIns="0" bIns="0" anchor="t">
            <a:noAutofit/>
          </a:bodyPr>
          <a:lstStyle/>
          <a:p>
            <a:pPr algn="l">
              <a:lnSpc>
                <a:spcPts val="4400"/>
              </a:lnSpc>
              <a:spcBef>
                <a:spcPts val="0"/>
              </a:spcBef>
              <a:spcAft>
                <a:spcPts val="0"/>
              </a:spcAft>
            </a:pPr>
            <a:r>
              <a:rPr sz="3800" b="1">
                <a:solidFill>
                  <a:srgbClr val="0A0B0C"/>
                </a:solidFill>
                <a:latin typeface="Outfit"/>
                <a:ea typeface="Outfit"/>
                <a:cs typeface="Outfit"/>
              </a:rPr>
              <a:t>Decide, pilot, then scale, fix or stop</a:t>
            </a:r>
          </a:p>
        </p:txBody>
      </p:sp>
      <p:sp>
        <p:nvSpPr>
          <p:cNvPr id="4" name="Rectangle 3"/>
          <p:cNvSpPr/>
          <p:nvPr/>
        </p:nvSpPr>
        <p:spPr>
          <a:xfrm>
            <a:off x="612647" y="1892807"/>
            <a:ext cx="3529584" cy="35661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Rectangle 4"/>
          <p:cNvSpPr/>
          <p:nvPr/>
        </p:nvSpPr>
        <p:spPr>
          <a:xfrm>
            <a:off x="548640" y="1828800"/>
            <a:ext cx="3529584" cy="356616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ectangle 5"/>
          <p:cNvSpPr/>
          <p:nvPr/>
        </p:nvSpPr>
        <p:spPr>
          <a:xfrm>
            <a:off x="548640" y="1828800"/>
            <a:ext cx="3529584" cy="1371600"/>
          </a:xfrm>
          <a:prstGeom prst="rect">
            <a:avLst/>
          </a:prstGeom>
          <a:solidFill>
            <a:srgbClr val="1F5F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Label: DAYS 1 TO 30" descr="DAYS 1 TO 30"/>
          <p:cNvPicPr>
            <a:picLocks noChangeAspect="1"/>
          </p:cNvPicPr>
          <p:nvPr/>
        </p:nvPicPr>
        <p:blipFill>
          <a:blip r:embed="rId3"/>
          <a:stretch>
            <a:fillRect/>
          </a:stretch>
        </p:blipFill>
        <p:spPr>
          <a:xfrm>
            <a:off x="804672" y="1993392"/>
            <a:ext cx="1417439" cy="238125"/>
          </a:xfrm>
          <a:prstGeom prst="rect">
            <a:avLst/>
          </a:prstGeom>
        </p:spPr>
      </p:pic>
      <p:sp>
        <p:nvSpPr>
          <p:cNvPr id="8" name="TextBox 7"/>
          <p:cNvSpPr txBox="1"/>
          <p:nvPr/>
        </p:nvSpPr>
        <p:spPr>
          <a:xfrm>
            <a:off x="804672" y="2331720"/>
            <a:ext cx="3017520" cy="777240"/>
          </a:xfrm>
          <a:prstGeom prst="rect">
            <a:avLst/>
          </a:prstGeom>
          <a:noFill/>
        </p:spPr>
        <p:txBody>
          <a:bodyPr wrap="square" lIns="0" rIns="0" tIns="0" bIns="0" anchor="t">
            <a:noAutofit/>
          </a:bodyPr>
          <a:lstStyle/>
          <a:p>
            <a:pPr algn="l">
              <a:lnSpc>
                <a:spcPts val="2600"/>
              </a:lnSpc>
              <a:spcBef>
                <a:spcPts val="0"/>
              </a:spcBef>
              <a:spcAft>
                <a:spcPts val="0"/>
              </a:spcAft>
            </a:pPr>
            <a:r>
              <a:rPr sz="2200" b="1">
                <a:solidFill>
                  <a:srgbClr val="FFFFFF"/>
                </a:solidFill>
                <a:latin typeface="Outfit"/>
                <a:ea typeface="Outfit"/>
                <a:cs typeface="Outfit"/>
              </a:rPr>
              <a:t>Decide and set the rules</a:t>
            </a:r>
          </a:p>
        </p:txBody>
      </p:sp>
      <p:sp>
        <p:nvSpPr>
          <p:cNvPr id="9" name="TextBox 8"/>
          <p:cNvSpPr txBox="1"/>
          <p:nvPr/>
        </p:nvSpPr>
        <p:spPr>
          <a:xfrm>
            <a:off x="804672" y="3429000"/>
            <a:ext cx="3017520" cy="1828800"/>
          </a:xfrm>
          <a:prstGeom prst="rect">
            <a:avLst/>
          </a:prstGeom>
          <a:noFill/>
        </p:spPr>
        <p:txBody>
          <a:bodyPr wrap="square" lIns="0" rIns="0" tIns="0" bIns="0" anchor="t">
            <a:noAutofit/>
          </a:bodyPr>
          <a:lstStyle/>
          <a:p>
            <a:pPr algn="l">
              <a:lnSpc>
                <a:spcPts val="2200"/>
              </a:lnSpc>
              <a:spcBef>
                <a:spcPts val="0"/>
              </a:spcBef>
              <a:spcAft>
                <a:spcPts val="0"/>
              </a:spcAft>
            </a:pPr>
            <a:r>
              <a:rPr sz="1600" b="0">
                <a:solidFill>
                  <a:srgbClr val="0A0B0C"/>
                </a:solidFill>
                <a:latin typeface="Outfit"/>
                <a:ea typeface="Outfit"/>
                <a:cs typeface="Outfit"/>
              </a:rPr>
              <a:t>Owner, alignment, register, policy, three jobs, baseline, questions to IT</a:t>
            </a:r>
          </a:p>
        </p:txBody>
      </p:sp>
      <p:sp>
        <p:nvSpPr>
          <p:cNvPr id="10" name="Rectangle 9"/>
          <p:cNvSpPr/>
          <p:nvPr/>
        </p:nvSpPr>
        <p:spPr>
          <a:xfrm>
            <a:off x="4379976" y="1892807"/>
            <a:ext cx="3529584" cy="35661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4315968" y="1828800"/>
            <a:ext cx="3529584" cy="356616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ectangle 11"/>
          <p:cNvSpPr/>
          <p:nvPr/>
        </p:nvSpPr>
        <p:spPr>
          <a:xfrm>
            <a:off x="4315968" y="1828800"/>
            <a:ext cx="3529584" cy="1371600"/>
          </a:xfrm>
          <a:prstGeom prst="rect">
            <a:avLst/>
          </a:prstGeom>
          <a:solidFill>
            <a:srgbClr val="FFC2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Label: DAYS 31 TO 60" descr="DAYS 31 TO 60"/>
          <p:cNvPicPr>
            <a:picLocks noChangeAspect="1"/>
          </p:cNvPicPr>
          <p:nvPr/>
        </p:nvPicPr>
        <p:blipFill>
          <a:blip r:embed="rId4"/>
          <a:stretch>
            <a:fillRect/>
          </a:stretch>
        </p:blipFill>
        <p:spPr>
          <a:xfrm>
            <a:off x="4572000" y="1993392"/>
            <a:ext cx="1535459" cy="238125"/>
          </a:xfrm>
          <a:prstGeom prst="rect">
            <a:avLst/>
          </a:prstGeom>
        </p:spPr>
      </p:pic>
      <p:sp>
        <p:nvSpPr>
          <p:cNvPr id="14" name="TextBox 13"/>
          <p:cNvSpPr txBox="1"/>
          <p:nvPr/>
        </p:nvSpPr>
        <p:spPr>
          <a:xfrm>
            <a:off x="4572000" y="2331720"/>
            <a:ext cx="3017520" cy="777240"/>
          </a:xfrm>
          <a:prstGeom prst="rect">
            <a:avLst/>
          </a:prstGeom>
          <a:noFill/>
        </p:spPr>
        <p:txBody>
          <a:bodyPr wrap="square" lIns="0" rIns="0" tIns="0" bIns="0" anchor="t">
            <a:noAutofit/>
          </a:bodyPr>
          <a:lstStyle/>
          <a:p>
            <a:pPr algn="l">
              <a:lnSpc>
                <a:spcPts val="2600"/>
              </a:lnSpc>
              <a:spcBef>
                <a:spcPts val="0"/>
              </a:spcBef>
              <a:spcAft>
                <a:spcPts val="0"/>
              </a:spcAft>
            </a:pPr>
            <a:r>
              <a:rPr sz="2200" b="1">
                <a:solidFill>
                  <a:srgbClr val="0A0B0C"/>
                </a:solidFill>
                <a:latin typeface="Outfit"/>
                <a:ea typeface="Outfit"/>
                <a:cs typeface="Outfit"/>
              </a:rPr>
              <a:t>Pilot</a:t>
            </a:r>
          </a:p>
        </p:txBody>
      </p:sp>
      <p:sp>
        <p:nvSpPr>
          <p:cNvPr id="15" name="TextBox 14"/>
          <p:cNvSpPr txBox="1"/>
          <p:nvPr/>
        </p:nvSpPr>
        <p:spPr>
          <a:xfrm>
            <a:off x="4572000" y="3429000"/>
            <a:ext cx="3017520" cy="1828800"/>
          </a:xfrm>
          <a:prstGeom prst="rect">
            <a:avLst/>
          </a:prstGeom>
          <a:noFill/>
        </p:spPr>
        <p:txBody>
          <a:bodyPr wrap="square" lIns="0" rIns="0" tIns="0" bIns="0" anchor="t">
            <a:noAutofit/>
          </a:bodyPr>
          <a:lstStyle/>
          <a:p>
            <a:pPr algn="l">
              <a:lnSpc>
                <a:spcPts val="2200"/>
              </a:lnSpc>
              <a:spcBef>
                <a:spcPts val="0"/>
              </a:spcBef>
              <a:spcAft>
                <a:spcPts val="0"/>
              </a:spcAft>
            </a:pPr>
            <a:r>
              <a:rPr sz="1600" b="0">
                <a:solidFill>
                  <a:srgbClr val="0A0B0C"/>
                </a:solidFill>
                <a:latin typeface="Outfit"/>
                <a:ea typeface="Outfit"/>
                <a:cs typeface="Outfit"/>
              </a:rPr>
              <a:t>Two teams, two workshops, levels 1 and 2 only, a weekly 20-minute review</a:t>
            </a:r>
          </a:p>
        </p:txBody>
      </p:sp>
      <p:sp>
        <p:nvSpPr>
          <p:cNvPr id="16" name="Rectangle 15"/>
          <p:cNvSpPr/>
          <p:nvPr/>
        </p:nvSpPr>
        <p:spPr>
          <a:xfrm>
            <a:off x="8147304" y="1892807"/>
            <a:ext cx="3529584" cy="35661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ectangle 16"/>
          <p:cNvSpPr/>
          <p:nvPr/>
        </p:nvSpPr>
        <p:spPr>
          <a:xfrm>
            <a:off x="8083296" y="1828800"/>
            <a:ext cx="3529584" cy="356616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ectangle 17"/>
          <p:cNvSpPr/>
          <p:nvPr/>
        </p:nvSpPr>
        <p:spPr>
          <a:xfrm>
            <a:off x="8083296" y="1828800"/>
            <a:ext cx="3529584" cy="137160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9" name="Label: DAYS 61 TO 90" descr="DAYS 61 TO 90"/>
          <p:cNvPicPr>
            <a:picLocks noChangeAspect="1"/>
          </p:cNvPicPr>
          <p:nvPr/>
        </p:nvPicPr>
        <p:blipFill>
          <a:blip r:embed="rId5"/>
          <a:stretch>
            <a:fillRect/>
          </a:stretch>
        </p:blipFill>
        <p:spPr>
          <a:xfrm>
            <a:off x="8339327" y="1993392"/>
            <a:ext cx="1535459" cy="238125"/>
          </a:xfrm>
          <a:prstGeom prst="rect">
            <a:avLst/>
          </a:prstGeom>
        </p:spPr>
      </p:pic>
      <p:sp>
        <p:nvSpPr>
          <p:cNvPr id="20" name="TextBox 19"/>
          <p:cNvSpPr txBox="1"/>
          <p:nvPr/>
        </p:nvSpPr>
        <p:spPr>
          <a:xfrm>
            <a:off x="8339327" y="2331720"/>
            <a:ext cx="3017520" cy="777240"/>
          </a:xfrm>
          <a:prstGeom prst="rect">
            <a:avLst/>
          </a:prstGeom>
          <a:noFill/>
        </p:spPr>
        <p:txBody>
          <a:bodyPr wrap="square" lIns="0" rIns="0" tIns="0" bIns="0" anchor="t">
            <a:noAutofit/>
          </a:bodyPr>
          <a:lstStyle/>
          <a:p>
            <a:pPr algn="l">
              <a:lnSpc>
                <a:spcPts val="2600"/>
              </a:lnSpc>
              <a:spcBef>
                <a:spcPts val="0"/>
              </a:spcBef>
              <a:spcAft>
                <a:spcPts val="0"/>
              </a:spcAft>
            </a:pPr>
            <a:r>
              <a:rPr sz="2200" b="1">
                <a:solidFill>
                  <a:srgbClr val="FFFFFF"/>
                </a:solidFill>
                <a:latin typeface="Outfit"/>
                <a:ea typeface="Outfit"/>
                <a:cs typeface="Outfit"/>
              </a:rPr>
              <a:t>Scale, fix or stop</a:t>
            </a:r>
          </a:p>
        </p:txBody>
      </p:sp>
      <p:sp>
        <p:nvSpPr>
          <p:cNvPr id="21" name="TextBox 20"/>
          <p:cNvSpPr txBox="1"/>
          <p:nvPr/>
        </p:nvSpPr>
        <p:spPr>
          <a:xfrm>
            <a:off x="8339327" y="3429000"/>
            <a:ext cx="3017520" cy="1828800"/>
          </a:xfrm>
          <a:prstGeom prst="rect">
            <a:avLst/>
          </a:prstGeom>
          <a:noFill/>
        </p:spPr>
        <p:txBody>
          <a:bodyPr wrap="square" lIns="0" rIns="0" tIns="0" bIns="0" anchor="t">
            <a:noAutofit/>
          </a:bodyPr>
          <a:lstStyle/>
          <a:p>
            <a:pPr algn="l">
              <a:lnSpc>
                <a:spcPts val="2200"/>
              </a:lnSpc>
              <a:spcBef>
                <a:spcPts val="0"/>
              </a:spcBef>
              <a:spcAft>
                <a:spcPts val="0"/>
              </a:spcAft>
            </a:pPr>
            <a:r>
              <a:rPr sz="1600" b="0">
                <a:solidFill>
                  <a:srgbClr val="0A0B0C"/>
                </a:solidFill>
                <a:latin typeface="Outfit"/>
                <a:ea typeface="Outfit"/>
                <a:cs typeface="Outfit"/>
              </a:rPr>
              <a:t>A decision for each job from its numbers, skills, the training record, a report to the board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3F4F4"/>
        </a:solidFill>
        <a:effectLst/>
      </p:bgPr>
    </p:bg>
    <p:spTree>
      <p:nvGrpSpPr>
        <p:cNvPr id="1" name=""/>
        <p:cNvGrpSpPr/>
        <p:nvPr/>
      </p:nvGrpSpPr>
      <p:grpSpPr/>
      <p:pic>
        <p:nvPicPr>
          <p:cNvPr id="2" name="Label: OUR FIRST THREE JOBS" descr="OUR FIRST THREE JOBS"/>
          <p:cNvPicPr>
            <a:picLocks noChangeAspect="1"/>
          </p:cNvPicPr>
          <p:nvPr/>
        </p:nvPicPr>
        <p:blipFill>
          <a:blip r:embed="rId2"/>
          <a:stretch>
            <a:fillRect/>
          </a:stretch>
        </p:blipFill>
        <p:spPr>
          <a:xfrm>
            <a:off x="548640" y="502920"/>
            <a:ext cx="2598539" cy="266700"/>
          </a:xfrm>
          <a:prstGeom prst="rect">
            <a:avLst/>
          </a:prstGeom>
        </p:spPr>
      </p:pic>
      <p:sp>
        <p:nvSpPr>
          <p:cNvPr id="3" name="TextBox 2"/>
          <p:cNvSpPr txBox="1"/>
          <p:nvPr/>
        </p:nvSpPr>
        <p:spPr>
          <a:xfrm>
            <a:off x="548640" y="868680"/>
            <a:ext cx="11064240" cy="731520"/>
          </a:xfrm>
          <a:prstGeom prst="rect">
            <a:avLst/>
          </a:prstGeom>
          <a:noFill/>
        </p:spPr>
        <p:txBody>
          <a:bodyPr wrap="square" lIns="0" rIns="0" tIns="0" bIns="0" anchor="t">
            <a:noAutofit/>
          </a:bodyPr>
          <a:lstStyle/>
          <a:p>
            <a:pPr algn="l">
              <a:lnSpc>
                <a:spcPts val="4400"/>
              </a:lnSpc>
              <a:spcBef>
                <a:spcPts val="0"/>
              </a:spcBef>
              <a:spcAft>
                <a:spcPts val="0"/>
              </a:spcAft>
            </a:pPr>
            <a:r>
              <a:rPr sz="3800" b="1">
                <a:solidFill>
                  <a:srgbClr val="0A0B0C"/>
                </a:solidFill>
                <a:latin typeface="Outfit"/>
                <a:ea typeface="Outfit"/>
                <a:cs typeface="Outfit"/>
              </a:rPr>
              <a:t>Three jobs, two teams, levels 1 and 2</a:t>
            </a:r>
          </a:p>
        </p:txBody>
      </p:sp>
      <p:sp>
        <p:nvSpPr>
          <p:cNvPr id="4" name="Rectangle 3"/>
          <p:cNvSpPr/>
          <p:nvPr/>
        </p:nvSpPr>
        <p:spPr>
          <a:xfrm>
            <a:off x="612647" y="1892807"/>
            <a:ext cx="3529584" cy="237744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Rectangle 4"/>
          <p:cNvSpPr/>
          <p:nvPr/>
        </p:nvSpPr>
        <p:spPr>
          <a:xfrm>
            <a:off x="548640" y="1828800"/>
            <a:ext cx="3529584" cy="237744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6" name="Label: 01" descr="01"/>
          <p:cNvPicPr>
            <a:picLocks noChangeAspect="1"/>
          </p:cNvPicPr>
          <p:nvPr/>
        </p:nvPicPr>
        <p:blipFill>
          <a:blip r:embed="rId3"/>
          <a:stretch>
            <a:fillRect/>
          </a:stretch>
        </p:blipFill>
        <p:spPr>
          <a:xfrm>
            <a:off x="804672" y="2029968"/>
            <a:ext cx="401687" cy="409575"/>
          </a:xfrm>
          <a:prstGeom prst="rect">
            <a:avLst/>
          </a:prstGeom>
        </p:spPr>
      </p:pic>
      <p:sp>
        <p:nvSpPr>
          <p:cNvPr id="7" name="TextBox 6"/>
          <p:cNvSpPr txBox="1"/>
          <p:nvPr/>
        </p:nvSpPr>
        <p:spPr>
          <a:xfrm>
            <a:off x="804672" y="2606040"/>
            <a:ext cx="3017520" cy="502920"/>
          </a:xfrm>
          <a:prstGeom prst="rect">
            <a:avLst/>
          </a:prstGeom>
          <a:noFill/>
        </p:spPr>
        <p:txBody>
          <a:bodyPr wrap="square" lIns="0" rIns="0" tIns="0" bIns="0" anchor="t">
            <a:noAutofit/>
          </a:bodyPr>
          <a:lstStyle/>
          <a:p>
            <a:pPr algn="l">
              <a:lnSpc>
                <a:spcPts val="2800"/>
              </a:lnSpc>
              <a:spcBef>
                <a:spcPts val="0"/>
              </a:spcBef>
              <a:spcAft>
                <a:spcPts val="0"/>
              </a:spcAft>
            </a:pPr>
            <a:r>
              <a:rPr sz="2400" b="1">
                <a:solidFill>
                  <a:srgbClr val="0A0B0C"/>
                </a:solidFill>
                <a:highlight>
                  <a:srgbClr val="FFC21A"/>
                </a:highlight>
                <a:latin typeface="Outfit"/>
                <a:ea typeface="Outfit"/>
                <a:cs typeface="Outfit"/>
              </a:rPr>
              <a:t>[Job 1]</a:t>
            </a:r>
          </a:p>
        </p:txBody>
      </p:sp>
      <p:sp>
        <p:nvSpPr>
          <p:cNvPr id="8" name="TextBox 7"/>
          <p:cNvSpPr txBox="1"/>
          <p:nvPr/>
        </p:nvSpPr>
        <p:spPr>
          <a:xfrm>
            <a:off x="804672" y="3200400"/>
            <a:ext cx="3017520" cy="868680"/>
          </a:xfrm>
          <a:prstGeom prst="rect">
            <a:avLst/>
          </a:prstGeom>
          <a:noFill/>
        </p:spPr>
        <p:txBody>
          <a:bodyPr wrap="square" lIns="0" rIns="0" tIns="0" bIns="0" anchor="t">
            <a:noAutofit/>
          </a:bodyPr>
          <a:lstStyle/>
          <a:p>
            <a:pPr algn="l">
              <a:lnSpc>
                <a:spcPts val="2100"/>
              </a:lnSpc>
              <a:spcBef>
                <a:spcPts val="0"/>
              </a:spcBef>
              <a:spcAft>
                <a:spcPts val="400"/>
              </a:spcAft>
            </a:pPr>
            <a:r>
              <a:rPr sz="1600" b="0">
                <a:solidFill>
                  <a:srgbClr val="0A0B0C"/>
                </a:solidFill>
                <a:highlight>
                  <a:srgbClr val="FFC21A"/>
                </a:highlight>
                <a:latin typeface="Outfit"/>
                <a:ea typeface="Outfit"/>
                <a:cs typeface="Outfit"/>
              </a:rPr>
              <a:t>[Team]</a:t>
            </a:r>
          </a:p>
          <a:p>
            <a:pPr algn="l">
              <a:lnSpc>
                <a:spcPts val="2100"/>
              </a:lnSpc>
              <a:spcBef>
                <a:spcPts val="0"/>
              </a:spcBef>
              <a:spcAft>
                <a:spcPts val="0"/>
              </a:spcAft>
            </a:pPr>
            <a:r>
              <a:rPr sz="1600" b="0">
                <a:solidFill>
                  <a:srgbClr val="0A0B0C"/>
                </a:solidFill>
                <a:highlight>
                  <a:srgbClr val="FFC21A"/>
                </a:highlight>
                <a:latin typeface="Outfit"/>
                <a:ea typeface="Outfit"/>
                <a:cs typeface="Outfit"/>
              </a:rPr>
              <a:t>[Level 1 Read or 2 Draft]</a:t>
            </a:r>
          </a:p>
        </p:txBody>
      </p:sp>
      <p:sp>
        <p:nvSpPr>
          <p:cNvPr id="9" name="Rectangle 8"/>
          <p:cNvSpPr/>
          <p:nvPr/>
        </p:nvSpPr>
        <p:spPr>
          <a:xfrm>
            <a:off x="4379976" y="1892807"/>
            <a:ext cx="3529584" cy="237744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ectangle 9"/>
          <p:cNvSpPr/>
          <p:nvPr/>
        </p:nvSpPr>
        <p:spPr>
          <a:xfrm>
            <a:off x="4315968" y="1828800"/>
            <a:ext cx="3529584" cy="237744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Label: 02" descr="02"/>
          <p:cNvPicPr>
            <a:picLocks noChangeAspect="1"/>
          </p:cNvPicPr>
          <p:nvPr/>
        </p:nvPicPr>
        <p:blipFill>
          <a:blip r:embed="rId4"/>
          <a:stretch>
            <a:fillRect/>
          </a:stretch>
        </p:blipFill>
        <p:spPr>
          <a:xfrm>
            <a:off x="4572000" y="2029968"/>
            <a:ext cx="401687" cy="409575"/>
          </a:xfrm>
          <a:prstGeom prst="rect">
            <a:avLst/>
          </a:prstGeom>
        </p:spPr>
      </p:pic>
      <p:sp>
        <p:nvSpPr>
          <p:cNvPr id="12" name="TextBox 11"/>
          <p:cNvSpPr txBox="1"/>
          <p:nvPr/>
        </p:nvSpPr>
        <p:spPr>
          <a:xfrm>
            <a:off x="4572000" y="2606040"/>
            <a:ext cx="3017520" cy="502920"/>
          </a:xfrm>
          <a:prstGeom prst="rect">
            <a:avLst/>
          </a:prstGeom>
          <a:noFill/>
        </p:spPr>
        <p:txBody>
          <a:bodyPr wrap="square" lIns="0" rIns="0" tIns="0" bIns="0" anchor="t">
            <a:noAutofit/>
          </a:bodyPr>
          <a:lstStyle/>
          <a:p>
            <a:pPr algn="l">
              <a:lnSpc>
                <a:spcPts val="2800"/>
              </a:lnSpc>
              <a:spcBef>
                <a:spcPts val="0"/>
              </a:spcBef>
              <a:spcAft>
                <a:spcPts val="0"/>
              </a:spcAft>
            </a:pPr>
            <a:r>
              <a:rPr sz="2400" b="1">
                <a:solidFill>
                  <a:srgbClr val="0A0B0C"/>
                </a:solidFill>
                <a:highlight>
                  <a:srgbClr val="FFC21A"/>
                </a:highlight>
                <a:latin typeface="Outfit"/>
                <a:ea typeface="Outfit"/>
                <a:cs typeface="Outfit"/>
              </a:rPr>
              <a:t>[Job 2]</a:t>
            </a:r>
          </a:p>
        </p:txBody>
      </p:sp>
      <p:sp>
        <p:nvSpPr>
          <p:cNvPr id="13" name="TextBox 12"/>
          <p:cNvSpPr txBox="1"/>
          <p:nvPr/>
        </p:nvSpPr>
        <p:spPr>
          <a:xfrm>
            <a:off x="4572000" y="3200400"/>
            <a:ext cx="3017520" cy="868680"/>
          </a:xfrm>
          <a:prstGeom prst="rect">
            <a:avLst/>
          </a:prstGeom>
          <a:noFill/>
        </p:spPr>
        <p:txBody>
          <a:bodyPr wrap="square" lIns="0" rIns="0" tIns="0" bIns="0" anchor="t">
            <a:noAutofit/>
          </a:bodyPr>
          <a:lstStyle/>
          <a:p>
            <a:pPr algn="l">
              <a:lnSpc>
                <a:spcPts val="2100"/>
              </a:lnSpc>
              <a:spcBef>
                <a:spcPts val="0"/>
              </a:spcBef>
              <a:spcAft>
                <a:spcPts val="400"/>
              </a:spcAft>
            </a:pPr>
            <a:r>
              <a:rPr sz="1600" b="0">
                <a:solidFill>
                  <a:srgbClr val="0A0B0C"/>
                </a:solidFill>
                <a:highlight>
                  <a:srgbClr val="FFC21A"/>
                </a:highlight>
                <a:latin typeface="Outfit"/>
                <a:ea typeface="Outfit"/>
                <a:cs typeface="Outfit"/>
              </a:rPr>
              <a:t>[Team]</a:t>
            </a:r>
          </a:p>
          <a:p>
            <a:pPr algn="l">
              <a:lnSpc>
                <a:spcPts val="2100"/>
              </a:lnSpc>
              <a:spcBef>
                <a:spcPts val="0"/>
              </a:spcBef>
              <a:spcAft>
                <a:spcPts val="0"/>
              </a:spcAft>
            </a:pPr>
            <a:r>
              <a:rPr sz="1600" b="0">
                <a:solidFill>
                  <a:srgbClr val="0A0B0C"/>
                </a:solidFill>
                <a:highlight>
                  <a:srgbClr val="FFC21A"/>
                </a:highlight>
                <a:latin typeface="Outfit"/>
                <a:ea typeface="Outfit"/>
                <a:cs typeface="Outfit"/>
              </a:rPr>
              <a:t>[Level]</a:t>
            </a:r>
          </a:p>
        </p:txBody>
      </p:sp>
      <p:sp>
        <p:nvSpPr>
          <p:cNvPr id="14" name="Rectangle 13"/>
          <p:cNvSpPr/>
          <p:nvPr/>
        </p:nvSpPr>
        <p:spPr>
          <a:xfrm>
            <a:off x="8147304" y="1892807"/>
            <a:ext cx="3529584" cy="237744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ectangle 14"/>
          <p:cNvSpPr/>
          <p:nvPr/>
        </p:nvSpPr>
        <p:spPr>
          <a:xfrm>
            <a:off x="8083296" y="1828800"/>
            <a:ext cx="3529584" cy="2377440"/>
          </a:xfrm>
          <a:prstGeom prst="rect">
            <a:avLst/>
          </a:prstGeom>
          <a:solidFill>
            <a:srgbClr val="FFFFFF"/>
          </a:solidFill>
          <a:ln w="19050">
            <a:solidFill>
              <a:srgbClr val="0A0B0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Label: 03" descr="03"/>
          <p:cNvPicPr>
            <a:picLocks noChangeAspect="1"/>
          </p:cNvPicPr>
          <p:nvPr/>
        </p:nvPicPr>
        <p:blipFill>
          <a:blip r:embed="rId5"/>
          <a:stretch>
            <a:fillRect/>
          </a:stretch>
        </p:blipFill>
        <p:spPr>
          <a:xfrm>
            <a:off x="8339327" y="2029968"/>
            <a:ext cx="401687" cy="409575"/>
          </a:xfrm>
          <a:prstGeom prst="rect">
            <a:avLst/>
          </a:prstGeom>
        </p:spPr>
      </p:pic>
      <p:sp>
        <p:nvSpPr>
          <p:cNvPr id="17" name="TextBox 16"/>
          <p:cNvSpPr txBox="1"/>
          <p:nvPr/>
        </p:nvSpPr>
        <p:spPr>
          <a:xfrm>
            <a:off x="8339327" y="2606040"/>
            <a:ext cx="3017520" cy="502920"/>
          </a:xfrm>
          <a:prstGeom prst="rect">
            <a:avLst/>
          </a:prstGeom>
          <a:noFill/>
        </p:spPr>
        <p:txBody>
          <a:bodyPr wrap="square" lIns="0" rIns="0" tIns="0" bIns="0" anchor="t">
            <a:noAutofit/>
          </a:bodyPr>
          <a:lstStyle/>
          <a:p>
            <a:pPr algn="l">
              <a:lnSpc>
                <a:spcPts val="2800"/>
              </a:lnSpc>
              <a:spcBef>
                <a:spcPts val="0"/>
              </a:spcBef>
              <a:spcAft>
                <a:spcPts val="0"/>
              </a:spcAft>
            </a:pPr>
            <a:r>
              <a:rPr sz="2400" b="1">
                <a:solidFill>
                  <a:srgbClr val="0A0B0C"/>
                </a:solidFill>
                <a:highlight>
                  <a:srgbClr val="FFC21A"/>
                </a:highlight>
                <a:latin typeface="Outfit"/>
                <a:ea typeface="Outfit"/>
                <a:cs typeface="Outfit"/>
              </a:rPr>
              <a:t>[Job 3]</a:t>
            </a:r>
          </a:p>
        </p:txBody>
      </p:sp>
      <p:sp>
        <p:nvSpPr>
          <p:cNvPr id="18" name="TextBox 17"/>
          <p:cNvSpPr txBox="1"/>
          <p:nvPr/>
        </p:nvSpPr>
        <p:spPr>
          <a:xfrm>
            <a:off x="8339327" y="3200400"/>
            <a:ext cx="3017520" cy="868680"/>
          </a:xfrm>
          <a:prstGeom prst="rect">
            <a:avLst/>
          </a:prstGeom>
          <a:noFill/>
        </p:spPr>
        <p:txBody>
          <a:bodyPr wrap="square" lIns="0" rIns="0" tIns="0" bIns="0" anchor="t">
            <a:noAutofit/>
          </a:bodyPr>
          <a:lstStyle/>
          <a:p>
            <a:pPr algn="l">
              <a:lnSpc>
                <a:spcPts val="2100"/>
              </a:lnSpc>
              <a:spcBef>
                <a:spcPts val="0"/>
              </a:spcBef>
              <a:spcAft>
                <a:spcPts val="400"/>
              </a:spcAft>
            </a:pPr>
            <a:r>
              <a:rPr sz="1600" b="0">
                <a:solidFill>
                  <a:srgbClr val="0A0B0C"/>
                </a:solidFill>
                <a:highlight>
                  <a:srgbClr val="FFC21A"/>
                </a:highlight>
                <a:latin typeface="Outfit"/>
                <a:ea typeface="Outfit"/>
                <a:cs typeface="Outfit"/>
              </a:rPr>
              <a:t>[Team]</a:t>
            </a:r>
          </a:p>
          <a:p>
            <a:pPr algn="l">
              <a:lnSpc>
                <a:spcPts val="2100"/>
              </a:lnSpc>
              <a:spcBef>
                <a:spcPts val="0"/>
              </a:spcBef>
              <a:spcAft>
                <a:spcPts val="0"/>
              </a:spcAft>
            </a:pPr>
            <a:r>
              <a:rPr sz="1600" b="0">
                <a:solidFill>
                  <a:srgbClr val="0A0B0C"/>
                </a:solidFill>
                <a:highlight>
                  <a:srgbClr val="FFC21A"/>
                </a:highlight>
                <a:latin typeface="Outfit"/>
                <a:ea typeface="Outfit"/>
                <a:cs typeface="Outfit"/>
              </a:rPr>
              <a:t>[Level]</a:t>
            </a:r>
          </a:p>
        </p:txBody>
      </p:sp>
      <p:sp>
        <p:nvSpPr>
          <p:cNvPr id="19" name="TextBox 18"/>
          <p:cNvSpPr txBox="1"/>
          <p:nvPr/>
        </p:nvSpPr>
        <p:spPr>
          <a:xfrm>
            <a:off x="548640" y="4572000"/>
            <a:ext cx="11064240" cy="822960"/>
          </a:xfrm>
          <a:prstGeom prst="rect">
            <a:avLst/>
          </a:prstGeom>
          <a:noFill/>
        </p:spPr>
        <p:txBody>
          <a:bodyPr wrap="square" lIns="0" rIns="0" tIns="0" bIns="0" anchor="t">
            <a:noAutofit/>
          </a:bodyPr>
          <a:lstStyle/>
          <a:p>
            <a:pPr algn="l">
              <a:lnSpc>
                <a:spcPts val="2000"/>
              </a:lnSpc>
              <a:spcBef>
                <a:spcPts val="0"/>
              </a:spcBef>
              <a:spcAft>
                <a:spcPts val="0"/>
              </a:spcAft>
            </a:pPr>
            <a:r>
              <a:rPr sz="1500" b="0">
                <a:solidFill>
                  <a:srgbClr val="0A0B0C"/>
                </a:solidFill>
                <a:latin typeface="Outfit"/>
                <a:ea typeface="Outfit"/>
                <a:cs typeface="Outfit"/>
              </a:rPr>
              <a:t>Chosen with the job picker: value, how often, and three questions. Can it be undone easily? Does it leave the team? Does it read outside content?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1F5FE0"/>
        </a:solidFill>
        <a:effectLst/>
      </p:bgPr>
    </p:bg>
    <p:spTree>
      <p:nvGrpSpPr>
        <p:cNvPr id="1" name=""/>
        <p:cNvGrpSpPr/>
        <p:nvPr/>
      </p:nvGrpSpPr>
      <p:grpSpPr/>
      <p:sp>
        <p:nvSpPr>
          <p:cNvPr id="2" name="Rectangle 1"/>
          <p:cNvSpPr/>
          <p:nvPr/>
        </p:nvSpPr>
        <p:spPr>
          <a:xfrm>
            <a:off x="0" y="6035040"/>
            <a:ext cx="12191695" cy="822960"/>
          </a:xfrm>
          <a:prstGeom prst="rect">
            <a:avLst/>
          </a:prstGeom>
          <a:solidFill>
            <a:srgbClr val="174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Label: HOW WE WILL KNOW" descr="HOW WE WILL KNOW"/>
          <p:cNvPicPr>
            <a:picLocks noChangeAspect="1"/>
          </p:cNvPicPr>
          <p:nvPr/>
        </p:nvPicPr>
        <p:blipFill>
          <a:blip r:embed="rId2"/>
          <a:stretch>
            <a:fillRect/>
          </a:stretch>
        </p:blipFill>
        <p:spPr>
          <a:xfrm>
            <a:off x="548640" y="502920"/>
            <a:ext cx="2078831" cy="266700"/>
          </a:xfrm>
          <a:prstGeom prst="rect">
            <a:avLst/>
          </a:prstGeom>
        </p:spPr>
      </p:pic>
      <p:sp>
        <p:nvSpPr>
          <p:cNvPr id="4" name="TextBox 3"/>
          <p:cNvSpPr txBox="1"/>
          <p:nvPr/>
        </p:nvSpPr>
        <p:spPr>
          <a:xfrm>
            <a:off x="548640" y="868680"/>
            <a:ext cx="11064240" cy="731520"/>
          </a:xfrm>
          <a:prstGeom prst="rect">
            <a:avLst/>
          </a:prstGeom>
          <a:noFill/>
        </p:spPr>
        <p:txBody>
          <a:bodyPr wrap="square" lIns="0" rIns="0" tIns="0" bIns="0" anchor="t">
            <a:noAutofit/>
          </a:bodyPr>
          <a:lstStyle/>
          <a:p>
            <a:pPr algn="l">
              <a:lnSpc>
                <a:spcPts val="4400"/>
              </a:lnSpc>
              <a:spcBef>
                <a:spcPts val="0"/>
              </a:spcBef>
              <a:spcAft>
                <a:spcPts val="0"/>
              </a:spcAft>
            </a:pPr>
            <a:r>
              <a:rPr sz="3800" b="1">
                <a:solidFill>
                  <a:srgbClr val="FFFFFF"/>
                </a:solidFill>
                <a:latin typeface="Outfit"/>
                <a:ea typeface="Outfit"/>
                <a:cs typeface="Outfit"/>
              </a:rPr>
              <a:t>Time saved is not value</a:t>
            </a:r>
          </a:p>
        </p:txBody>
      </p:sp>
      <p:sp>
        <p:nvSpPr>
          <p:cNvPr id="5" name="Rectangle 4"/>
          <p:cNvSpPr/>
          <p:nvPr/>
        </p:nvSpPr>
        <p:spPr>
          <a:xfrm>
            <a:off x="612647" y="1984248"/>
            <a:ext cx="2103120" cy="1188720"/>
          </a:xfrm>
          <a:prstGeom prst="rect">
            <a:avLst/>
          </a:prstGeom>
          <a:solidFill>
            <a:srgbClr val="143E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ectangle 5"/>
          <p:cNvSpPr/>
          <p:nvPr/>
        </p:nvSpPr>
        <p:spPr>
          <a:xfrm>
            <a:off x="548640" y="1920240"/>
            <a:ext cx="2103120" cy="11887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731520" y="1920240"/>
            <a:ext cx="1737360" cy="1188720"/>
          </a:xfrm>
          <a:prstGeom prst="rect">
            <a:avLst/>
          </a:prstGeom>
          <a:noFill/>
        </p:spPr>
        <p:txBody>
          <a:bodyPr wrap="square" lIns="0" rIns="0" tIns="0" bIns="0" anchor="ctr">
            <a:noAutofit/>
          </a:bodyPr>
          <a:lstStyle/>
          <a:p>
            <a:pPr algn="l">
              <a:lnSpc>
                <a:spcPts val="2400"/>
              </a:lnSpc>
              <a:spcBef>
                <a:spcPts val="0"/>
              </a:spcBef>
              <a:spcAft>
                <a:spcPts val="0"/>
              </a:spcAft>
            </a:pPr>
            <a:r>
              <a:rPr sz="2000" b="1">
                <a:solidFill>
                  <a:srgbClr val="0A0B0C"/>
                </a:solidFill>
                <a:latin typeface="Outfit"/>
                <a:ea typeface="Outfit"/>
                <a:cs typeface="Outfit"/>
              </a:rPr>
              <a:t>Quality</a:t>
            </a:r>
          </a:p>
        </p:txBody>
      </p:sp>
      <p:sp>
        <p:nvSpPr>
          <p:cNvPr id="8" name="Rectangle 7"/>
          <p:cNvSpPr/>
          <p:nvPr/>
        </p:nvSpPr>
        <p:spPr>
          <a:xfrm>
            <a:off x="2859328" y="1984248"/>
            <a:ext cx="2103120" cy="1188720"/>
          </a:xfrm>
          <a:prstGeom prst="rect">
            <a:avLst/>
          </a:prstGeom>
          <a:solidFill>
            <a:srgbClr val="143E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2795320" y="1920240"/>
            <a:ext cx="2103120" cy="11887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2978200" y="1920240"/>
            <a:ext cx="1737360" cy="1188720"/>
          </a:xfrm>
          <a:prstGeom prst="rect">
            <a:avLst/>
          </a:prstGeom>
          <a:noFill/>
        </p:spPr>
        <p:txBody>
          <a:bodyPr wrap="square" lIns="0" rIns="0" tIns="0" bIns="0" anchor="ctr">
            <a:noAutofit/>
          </a:bodyPr>
          <a:lstStyle/>
          <a:p>
            <a:pPr algn="l">
              <a:lnSpc>
                <a:spcPts val="2400"/>
              </a:lnSpc>
              <a:spcBef>
                <a:spcPts val="0"/>
              </a:spcBef>
              <a:spcAft>
                <a:spcPts val="0"/>
              </a:spcAft>
            </a:pPr>
            <a:r>
              <a:rPr sz="2000" b="1">
                <a:solidFill>
                  <a:srgbClr val="0A0B0C"/>
                </a:solidFill>
                <a:latin typeface="Outfit"/>
                <a:ea typeface="Outfit"/>
                <a:cs typeface="Outfit"/>
              </a:rPr>
              <a:t>Rework</a:t>
            </a:r>
          </a:p>
        </p:txBody>
      </p:sp>
      <p:sp>
        <p:nvSpPr>
          <p:cNvPr id="11" name="Rectangle 10"/>
          <p:cNvSpPr/>
          <p:nvPr/>
        </p:nvSpPr>
        <p:spPr>
          <a:xfrm>
            <a:off x="5106009" y="1984248"/>
            <a:ext cx="2103120" cy="1188720"/>
          </a:xfrm>
          <a:prstGeom prst="rect">
            <a:avLst/>
          </a:prstGeom>
          <a:solidFill>
            <a:srgbClr val="143E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ectangle 11"/>
          <p:cNvSpPr/>
          <p:nvPr/>
        </p:nvSpPr>
        <p:spPr>
          <a:xfrm>
            <a:off x="5042001" y="1920240"/>
            <a:ext cx="2103120" cy="11887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5224881" y="1920240"/>
            <a:ext cx="1737360" cy="1188720"/>
          </a:xfrm>
          <a:prstGeom prst="rect">
            <a:avLst/>
          </a:prstGeom>
          <a:noFill/>
        </p:spPr>
        <p:txBody>
          <a:bodyPr wrap="square" lIns="0" rIns="0" tIns="0" bIns="0" anchor="ctr">
            <a:noAutofit/>
          </a:bodyPr>
          <a:lstStyle/>
          <a:p>
            <a:pPr algn="l">
              <a:lnSpc>
                <a:spcPts val="2400"/>
              </a:lnSpc>
              <a:spcBef>
                <a:spcPts val="0"/>
              </a:spcBef>
              <a:spcAft>
                <a:spcPts val="0"/>
              </a:spcAft>
            </a:pPr>
            <a:r>
              <a:rPr sz="2000" b="1">
                <a:solidFill>
                  <a:srgbClr val="0A0B0C"/>
                </a:solidFill>
                <a:latin typeface="Outfit"/>
                <a:ea typeface="Outfit"/>
                <a:cs typeface="Outfit"/>
              </a:rPr>
              <a:t>Turnaround</a:t>
            </a:r>
          </a:p>
        </p:txBody>
      </p:sp>
      <p:sp>
        <p:nvSpPr>
          <p:cNvPr id="14" name="Rectangle 13"/>
          <p:cNvSpPr/>
          <p:nvPr/>
        </p:nvSpPr>
        <p:spPr>
          <a:xfrm>
            <a:off x="7352690" y="1984248"/>
            <a:ext cx="2103120" cy="1188720"/>
          </a:xfrm>
          <a:prstGeom prst="rect">
            <a:avLst/>
          </a:prstGeom>
          <a:solidFill>
            <a:srgbClr val="143E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ectangle 14"/>
          <p:cNvSpPr/>
          <p:nvPr/>
        </p:nvSpPr>
        <p:spPr>
          <a:xfrm>
            <a:off x="7288682" y="1920240"/>
            <a:ext cx="2103120" cy="11887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7471562" y="1920240"/>
            <a:ext cx="1737360" cy="1188720"/>
          </a:xfrm>
          <a:prstGeom prst="rect">
            <a:avLst/>
          </a:prstGeom>
          <a:noFill/>
        </p:spPr>
        <p:txBody>
          <a:bodyPr wrap="square" lIns="0" rIns="0" tIns="0" bIns="0" anchor="ctr">
            <a:noAutofit/>
          </a:bodyPr>
          <a:lstStyle/>
          <a:p>
            <a:pPr algn="l">
              <a:lnSpc>
                <a:spcPts val="2400"/>
              </a:lnSpc>
              <a:spcBef>
                <a:spcPts val="0"/>
              </a:spcBef>
              <a:spcAft>
                <a:spcPts val="0"/>
              </a:spcAft>
            </a:pPr>
            <a:r>
              <a:rPr sz="2000" b="1">
                <a:solidFill>
                  <a:srgbClr val="0A0B0C"/>
                </a:solidFill>
                <a:latin typeface="Outfit"/>
                <a:ea typeface="Outfit"/>
                <a:cs typeface="Outfit"/>
              </a:rPr>
              <a:t>Errors caught</a:t>
            </a:r>
          </a:p>
        </p:txBody>
      </p:sp>
      <p:sp>
        <p:nvSpPr>
          <p:cNvPr id="17" name="Rectangle 16"/>
          <p:cNvSpPr/>
          <p:nvPr/>
        </p:nvSpPr>
        <p:spPr>
          <a:xfrm>
            <a:off x="9599371" y="1984248"/>
            <a:ext cx="2103120" cy="1188720"/>
          </a:xfrm>
          <a:prstGeom prst="rect">
            <a:avLst/>
          </a:prstGeom>
          <a:solidFill>
            <a:srgbClr val="143E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ectangle 17"/>
          <p:cNvSpPr/>
          <p:nvPr/>
        </p:nvSpPr>
        <p:spPr>
          <a:xfrm>
            <a:off x="9535363" y="1920240"/>
            <a:ext cx="2103120" cy="11887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9718243" y="1920240"/>
            <a:ext cx="1737360" cy="1188720"/>
          </a:xfrm>
          <a:prstGeom prst="rect">
            <a:avLst/>
          </a:prstGeom>
          <a:noFill/>
        </p:spPr>
        <p:txBody>
          <a:bodyPr wrap="square" lIns="0" rIns="0" tIns="0" bIns="0" anchor="ctr">
            <a:noAutofit/>
          </a:bodyPr>
          <a:lstStyle/>
          <a:p>
            <a:pPr algn="l">
              <a:lnSpc>
                <a:spcPts val="2400"/>
              </a:lnSpc>
              <a:spcBef>
                <a:spcPts val="0"/>
              </a:spcBef>
              <a:spcAft>
                <a:spcPts val="0"/>
              </a:spcAft>
            </a:pPr>
            <a:r>
              <a:rPr sz="2000" b="1">
                <a:solidFill>
                  <a:srgbClr val="0A0B0C"/>
                </a:solidFill>
                <a:latin typeface="Outfit"/>
                <a:ea typeface="Outfit"/>
                <a:cs typeface="Outfit"/>
              </a:rPr>
              <a:t>Staff confidence</a:t>
            </a:r>
          </a:p>
        </p:txBody>
      </p:sp>
      <p:sp>
        <p:nvSpPr>
          <p:cNvPr id="20" name="TextBox 19"/>
          <p:cNvSpPr txBox="1"/>
          <p:nvPr/>
        </p:nvSpPr>
        <p:spPr>
          <a:xfrm>
            <a:off x="548640" y="3520440"/>
            <a:ext cx="10515600" cy="1097280"/>
          </a:xfrm>
          <a:prstGeom prst="rect">
            <a:avLst/>
          </a:prstGeom>
          <a:noFill/>
        </p:spPr>
        <p:txBody>
          <a:bodyPr wrap="square" lIns="0" rIns="0" tIns="0" bIns="0" anchor="t">
            <a:noAutofit/>
          </a:bodyPr>
          <a:lstStyle/>
          <a:p>
            <a:pPr algn="l">
              <a:lnSpc>
                <a:spcPts val="2700"/>
              </a:lnSpc>
              <a:spcBef>
                <a:spcPts val="0"/>
              </a:spcBef>
              <a:spcAft>
                <a:spcPts val="0"/>
              </a:spcAft>
            </a:pPr>
            <a:r>
              <a:rPr sz="2000" b="0">
                <a:solidFill>
                  <a:srgbClr val="FFFFFF"/>
                </a:solidFill>
                <a:latin typeface="Outfit"/>
                <a:ea typeface="Outfit"/>
                <a:cs typeface="Outfit"/>
              </a:rPr>
              <a:t>Measured for each job, by the same method, for two weeks before the pilot and again at day 90.</a:t>
            </a:r>
          </a:p>
        </p:txBody>
      </p:sp>
      <p:sp>
        <p:nvSpPr>
          <p:cNvPr id="21" name="TextBox 20"/>
          <p:cNvSpPr txBox="1"/>
          <p:nvPr/>
        </p:nvSpPr>
        <p:spPr>
          <a:xfrm>
            <a:off x="548640" y="4892040"/>
            <a:ext cx="11064240" cy="822960"/>
          </a:xfrm>
          <a:prstGeom prst="rect">
            <a:avLst/>
          </a:prstGeom>
          <a:noFill/>
        </p:spPr>
        <p:txBody>
          <a:bodyPr wrap="square" lIns="0" rIns="0" tIns="0" bIns="0" anchor="t">
            <a:noAutofit/>
          </a:bodyPr>
          <a:lstStyle/>
          <a:p>
            <a:pPr algn="l">
              <a:lnSpc>
                <a:spcPts val="1900"/>
              </a:lnSpc>
              <a:spcBef>
                <a:spcPts val="0"/>
              </a:spcBef>
              <a:spcAft>
                <a:spcPts val="0"/>
              </a:spcAft>
            </a:pPr>
            <a:r>
              <a:rPr sz="1400" b="0">
                <a:solidFill>
                  <a:srgbClr val="FFFFFF"/>
                </a:solidFill>
                <a:latin typeface="Outfit"/>
                <a:ea typeface="Outfit"/>
                <a:cs typeface="Outfit"/>
              </a:rPr>
              <a:t>Time saved becomes value only when we decide what it is for, team by team.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C21A"/>
        </a:solidFill>
        <a:effectLst/>
      </p:bgPr>
    </p:bg>
    <p:spTree>
      <p:nvGrpSpPr>
        <p:cNvPr id="1" name=""/>
        <p:cNvGrpSpPr/>
        <p:nvPr/>
      </p:nvGrpSpPr>
      <p:grpSpPr/>
      <p:sp>
        <p:nvSpPr>
          <p:cNvPr id="2" name="Rectangle 1"/>
          <p:cNvSpPr/>
          <p:nvPr/>
        </p:nvSpPr>
        <p:spPr>
          <a:xfrm>
            <a:off x="0" y="6035040"/>
            <a:ext cx="12191695" cy="822960"/>
          </a:xfrm>
          <a:prstGeom prst="rect">
            <a:avLst/>
          </a:prstGeom>
          <a:solidFill>
            <a:srgbClr val="E5A9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Label: DECISIONS TODAY" descr="DECISIONS TODAY"/>
          <p:cNvPicPr>
            <a:picLocks noChangeAspect="1"/>
          </p:cNvPicPr>
          <p:nvPr/>
        </p:nvPicPr>
        <p:blipFill>
          <a:blip r:embed="rId2"/>
          <a:stretch>
            <a:fillRect/>
          </a:stretch>
        </p:blipFill>
        <p:spPr>
          <a:xfrm>
            <a:off x="548640" y="502920"/>
            <a:ext cx="1948904" cy="266700"/>
          </a:xfrm>
          <a:prstGeom prst="rect">
            <a:avLst/>
          </a:prstGeom>
        </p:spPr>
      </p:pic>
      <p:sp>
        <p:nvSpPr>
          <p:cNvPr id="4" name="TextBox 3"/>
          <p:cNvSpPr txBox="1"/>
          <p:nvPr/>
        </p:nvSpPr>
        <p:spPr>
          <a:xfrm>
            <a:off x="548640" y="868680"/>
            <a:ext cx="11064240" cy="731520"/>
          </a:xfrm>
          <a:prstGeom prst="rect">
            <a:avLst/>
          </a:prstGeom>
          <a:noFill/>
        </p:spPr>
        <p:txBody>
          <a:bodyPr wrap="square" lIns="0" rIns="0" tIns="0" bIns="0" anchor="t">
            <a:noAutofit/>
          </a:bodyPr>
          <a:lstStyle/>
          <a:p>
            <a:pPr algn="l">
              <a:lnSpc>
                <a:spcPts val="4400"/>
              </a:lnSpc>
              <a:spcBef>
                <a:spcPts val="0"/>
              </a:spcBef>
              <a:spcAft>
                <a:spcPts val="0"/>
              </a:spcAft>
            </a:pPr>
            <a:r>
              <a:rPr sz="3800" b="1">
                <a:solidFill>
                  <a:srgbClr val="0A0B0C"/>
                </a:solidFill>
                <a:latin typeface="Outfit"/>
                <a:ea typeface="Outfit"/>
                <a:cs typeface="Outfit"/>
              </a:rPr>
              <a:t>Six things to agree before we leave</a:t>
            </a:r>
          </a:p>
        </p:txBody>
      </p:sp>
      <p:sp>
        <p:nvSpPr>
          <p:cNvPr id="5" name="Rectangle 4"/>
          <p:cNvSpPr/>
          <p:nvPr/>
        </p:nvSpPr>
        <p:spPr>
          <a:xfrm>
            <a:off x="548640" y="1828800"/>
            <a:ext cx="11091672" cy="228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548640" y="1965960"/>
            <a:ext cx="3108960" cy="502920"/>
          </a:xfrm>
          <a:prstGeom prst="rect">
            <a:avLst/>
          </a:prstGeom>
          <a:noFill/>
        </p:spPr>
        <p:txBody>
          <a:bodyPr wrap="square" lIns="0" rIns="0" tIns="0" bIns="0" anchor="t">
            <a:noAutofit/>
          </a:bodyPr>
          <a:lstStyle/>
          <a:p>
            <a:pPr algn="l">
              <a:lnSpc>
                <a:spcPts val="2500"/>
              </a:lnSpc>
              <a:spcBef>
                <a:spcPts val="0"/>
              </a:spcBef>
              <a:spcAft>
                <a:spcPts val="0"/>
              </a:spcAft>
            </a:pPr>
            <a:r>
              <a:rPr sz="2100" b="1">
                <a:solidFill>
                  <a:srgbClr val="0A0B0C"/>
                </a:solidFill>
                <a:latin typeface="Outfit"/>
                <a:ea typeface="Outfit"/>
                <a:cs typeface="Outfit"/>
              </a:rPr>
              <a:t>Owner</a:t>
            </a:r>
          </a:p>
        </p:txBody>
      </p:sp>
      <p:sp>
        <p:nvSpPr>
          <p:cNvPr id="7" name="TextBox 6"/>
          <p:cNvSpPr txBox="1"/>
          <p:nvPr/>
        </p:nvSpPr>
        <p:spPr>
          <a:xfrm>
            <a:off x="3840480" y="1965960"/>
            <a:ext cx="7772400" cy="502920"/>
          </a:xfrm>
          <a:prstGeom prst="rect">
            <a:avLst/>
          </a:prstGeom>
          <a:noFill/>
        </p:spPr>
        <p:txBody>
          <a:bodyPr wrap="square" lIns="0" rIns="0" tIns="0" bIns="0" anchor="t">
            <a:noAutofit/>
          </a:bodyPr>
          <a:lstStyle/>
          <a:p>
            <a:pPr algn="l">
              <a:lnSpc>
                <a:spcPts val="2500"/>
              </a:lnSpc>
              <a:spcBef>
                <a:spcPts val="0"/>
              </a:spcBef>
              <a:spcAft>
                <a:spcPts val="0"/>
              </a:spcAft>
            </a:pPr>
            <a:r>
              <a:rPr sz="2100" b="0">
                <a:solidFill>
                  <a:srgbClr val="0A0B0C"/>
                </a:solidFill>
                <a:highlight>
                  <a:srgbClr val="FFFFFF"/>
                </a:highlight>
                <a:latin typeface="Outfit"/>
                <a:ea typeface="Outfit"/>
                <a:cs typeface="Outfit"/>
              </a:rPr>
              <a:t>[name]</a:t>
            </a:r>
            <a:r>
              <a:rPr sz="2100" b="0">
                <a:solidFill>
                  <a:srgbClr val="0A0B0C"/>
                </a:solidFill>
                <a:latin typeface="Outfit"/>
                <a:ea typeface="Outfit"/>
                <a:cs typeface="Outfit"/>
              </a:rPr>
              <a:t>, with </a:t>
            </a:r>
            <a:r>
              <a:rPr sz="2100" b="0">
                <a:solidFill>
                  <a:srgbClr val="0A0B0C"/>
                </a:solidFill>
                <a:highlight>
                  <a:srgbClr val="FFFFFF"/>
                </a:highlight>
                <a:latin typeface="Outfit"/>
                <a:ea typeface="Outfit"/>
                <a:cs typeface="Outfit"/>
              </a:rPr>
              <a:t>[hours]</a:t>
            </a:r>
            <a:r>
              <a:rPr sz="2100" b="0">
                <a:solidFill>
                  <a:srgbClr val="0A0B0C"/>
                </a:solidFill>
                <a:latin typeface="Outfit"/>
                <a:ea typeface="Outfit"/>
                <a:cs typeface="Outfit"/>
              </a:rPr>
              <a:t> a week for 90 days</a:t>
            </a:r>
          </a:p>
        </p:txBody>
      </p:sp>
      <p:sp>
        <p:nvSpPr>
          <p:cNvPr id="8" name="Rectangle 7"/>
          <p:cNvSpPr/>
          <p:nvPr/>
        </p:nvSpPr>
        <p:spPr>
          <a:xfrm>
            <a:off x="548640" y="2487168"/>
            <a:ext cx="11091672" cy="228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548640" y="2624327"/>
            <a:ext cx="3108960" cy="502920"/>
          </a:xfrm>
          <a:prstGeom prst="rect">
            <a:avLst/>
          </a:prstGeom>
          <a:noFill/>
        </p:spPr>
        <p:txBody>
          <a:bodyPr wrap="square" lIns="0" rIns="0" tIns="0" bIns="0" anchor="t">
            <a:noAutofit/>
          </a:bodyPr>
          <a:lstStyle/>
          <a:p>
            <a:pPr algn="l">
              <a:lnSpc>
                <a:spcPts val="2500"/>
              </a:lnSpc>
              <a:spcBef>
                <a:spcPts val="0"/>
              </a:spcBef>
              <a:spcAft>
                <a:spcPts val="0"/>
              </a:spcAft>
            </a:pPr>
            <a:r>
              <a:rPr sz="2100" b="1">
                <a:solidFill>
                  <a:srgbClr val="0A0B0C"/>
                </a:solidFill>
                <a:latin typeface="Outfit"/>
                <a:ea typeface="Outfit"/>
                <a:cs typeface="Outfit"/>
              </a:rPr>
              <a:t>Main platform</a:t>
            </a:r>
          </a:p>
        </p:txBody>
      </p:sp>
      <p:sp>
        <p:nvSpPr>
          <p:cNvPr id="10" name="TextBox 9"/>
          <p:cNvSpPr txBox="1"/>
          <p:nvPr/>
        </p:nvSpPr>
        <p:spPr>
          <a:xfrm>
            <a:off x="3840480" y="2624327"/>
            <a:ext cx="7772400" cy="502920"/>
          </a:xfrm>
          <a:prstGeom prst="rect">
            <a:avLst/>
          </a:prstGeom>
          <a:noFill/>
        </p:spPr>
        <p:txBody>
          <a:bodyPr wrap="square" lIns="0" rIns="0" tIns="0" bIns="0" anchor="t">
            <a:noAutofit/>
          </a:bodyPr>
          <a:lstStyle/>
          <a:p>
            <a:pPr algn="l">
              <a:lnSpc>
                <a:spcPts val="2500"/>
              </a:lnSpc>
              <a:spcBef>
                <a:spcPts val="0"/>
              </a:spcBef>
              <a:spcAft>
                <a:spcPts val="0"/>
              </a:spcAft>
            </a:pPr>
            <a:r>
              <a:rPr sz="2100" b="0">
                <a:solidFill>
                  <a:srgbClr val="0A0B0C"/>
                </a:solidFill>
                <a:highlight>
                  <a:srgbClr val="FFFFFF"/>
                </a:highlight>
                <a:latin typeface="Outfit"/>
                <a:ea typeface="Outfit"/>
                <a:cs typeface="Outfit"/>
              </a:rPr>
              <a:t>[platform]</a:t>
            </a:r>
            <a:r>
              <a:rPr sz="2100" b="0">
                <a:solidFill>
                  <a:srgbClr val="0A0B0C"/>
                </a:solidFill>
                <a:latin typeface="Outfit"/>
                <a:ea typeface="Outfit"/>
                <a:cs typeface="Outfit"/>
              </a:rPr>
              <a:t>, and a second only for </a:t>
            </a:r>
            <a:r>
              <a:rPr sz="2100" b="0">
                <a:solidFill>
                  <a:srgbClr val="0A0B0C"/>
                </a:solidFill>
                <a:highlight>
                  <a:srgbClr val="FFFFFF"/>
                </a:highlight>
                <a:latin typeface="Outfit"/>
                <a:ea typeface="Outfit"/>
                <a:cs typeface="Outfit"/>
              </a:rPr>
              <a:t>[named jobs]</a:t>
            </a:r>
          </a:p>
        </p:txBody>
      </p:sp>
      <p:sp>
        <p:nvSpPr>
          <p:cNvPr id="11" name="Rectangle 10"/>
          <p:cNvSpPr/>
          <p:nvPr/>
        </p:nvSpPr>
        <p:spPr>
          <a:xfrm>
            <a:off x="548640" y="3145535"/>
            <a:ext cx="11091672" cy="228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548640" y="3282695"/>
            <a:ext cx="3108960" cy="502920"/>
          </a:xfrm>
          <a:prstGeom prst="rect">
            <a:avLst/>
          </a:prstGeom>
          <a:noFill/>
        </p:spPr>
        <p:txBody>
          <a:bodyPr wrap="square" lIns="0" rIns="0" tIns="0" bIns="0" anchor="t">
            <a:noAutofit/>
          </a:bodyPr>
          <a:lstStyle/>
          <a:p>
            <a:pPr algn="l">
              <a:lnSpc>
                <a:spcPts val="2500"/>
              </a:lnSpc>
              <a:spcBef>
                <a:spcPts val="0"/>
              </a:spcBef>
              <a:spcAft>
                <a:spcPts val="0"/>
              </a:spcAft>
            </a:pPr>
            <a:r>
              <a:rPr sz="2100" b="1">
                <a:solidFill>
                  <a:srgbClr val="0A0B0C"/>
                </a:solidFill>
                <a:latin typeface="Outfit"/>
                <a:ea typeface="Outfit"/>
                <a:cs typeface="Outfit"/>
              </a:rPr>
              <a:t>Pilot teams</a:t>
            </a:r>
          </a:p>
        </p:txBody>
      </p:sp>
      <p:sp>
        <p:nvSpPr>
          <p:cNvPr id="13" name="TextBox 12"/>
          <p:cNvSpPr txBox="1"/>
          <p:nvPr/>
        </p:nvSpPr>
        <p:spPr>
          <a:xfrm>
            <a:off x="3840480" y="3282695"/>
            <a:ext cx="7772400" cy="502920"/>
          </a:xfrm>
          <a:prstGeom prst="rect">
            <a:avLst/>
          </a:prstGeom>
          <a:noFill/>
        </p:spPr>
        <p:txBody>
          <a:bodyPr wrap="square" lIns="0" rIns="0" tIns="0" bIns="0" anchor="t">
            <a:noAutofit/>
          </a:bodyPr>
          <a:lstStyle/>
          <a:p>
            <a:pPr algn="l">
              <a:lnSpc>
                <a:spcPts val="2500"/>
              </a:lnSpc>
              <a:spcBef>
                <a:spcPts val="0"/>
              </a:spcBef>
              <a:spcAft>
                <a:spcPts val="0"/>
              </a:spcAft>
            </a:pPr>
            <a:r>
              <a:rPr sz="2100" b="0">
                <a:solidFill>
                  <a:srgbClr val="0A0B0C"/>
                </a:solidFill>
                <a:highlight>
                  <a:srgbClr val="FFFFFF"/>
                </a:highlight>
                <a:latin typeface="Outfit"/>
                <a:ea typeface="Outfit"/>
                <a:cs typeface="Outfit"/>
              </a:rPr>
              <a:t>[team]</a:t>
            </a:r>
            <a:r>
              <a:rPr sz="2100" b="0">
                <a:solidFill>
                  <a:srgbClr val="0A0B0C"/>
                </a:solidFill>
                <a:latin typeface="Outfit"/>
                <a:ea typeface="Outfit"/>
                <a:cs typeface="Outfit"/>
              </a:rPr>
              <a:t> and </a:t>
            </a:r>
            <a:r>
              <a:rPr sz="2100" b="0">
                <a:solidFill>
                  <a:srgbClr val="0A0B0C"/>
                </a:solidFill>
                <a:highlight>
                  <a:srgbClr val="FFFFFF"/>
                </a:highlight>
                <a:latin typeface="Outfit"/>
                <a:ea typeface="Outfit"/>
                <a:cs typeface="Outfit"/>
              </a:rPr>
              <a:t>[team]</a:t>
            </a:r>
          </a:p>
        </p:txBody>
      </p:sp>
      <p:sp>
        <p:nvSpPr>
          <p:cNvPr id="14" name="Rectangle 13"/>
          <p:cNvSpPr/>
          <p:nvPr/>
        </p:nvSpPr>
        <p:spPr>
          <a:xfrm>
            <a:off x="548640" y="3803903"/>
            <a:ext cx="11091672" cy="228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548640" y="3941063"/>
            <a:ext cx="3108960" cy="502920"/>
          </a:xfrm>
          <a:prstGeom prst="rect">
            <a:avLst/>
          </a:prstGeom>
          <a:noFill/>
        </p:spPr>
        <p:txBody>
          <a:bodyPr wrap="square" lIns="0" rIns="0" tIns="0" bIns="0" anchor="t">
            <a:noAutofit/>
          </a:bodyPr>
          <a:lstStyle/>
          <a:p>
            <a:pPr algn="l">
              <a:lnSpc>
                <a:spcPts val="2500"/>
              </a:lnSpc>
              <a:spcBef>
                <a:spcPts val="0"/>
              </a:spcBef>
              <a:spcAft>
                <a:spcPts val="0"/>
              </a:spcAft>
            </a:pPr>
            <a:r>
              <a:rPr sz="2100" b="1">
                <a:solidFill>
                  <a:srgbClr val="0A0B0C"/>
                </a:solidFill>
                <a:latin typeface="Outfit"/>
                <a:ea typeface="Outfit"/>
                <a:cs typeface="Outfit"/>
              </a:rPr>
              <a:t>The rules</a:t>
            </a:r>
          </a:p>
        </p:txBody>
      </p:sp>
      <p:sp>
        <p:nvSpPr>
          <p:cNvPr id="16" name="TextBox 15"/>
          <p:cNvSpPr txBox="1"/>
          <p:nvPr/>
        </p:nvSpPr>
        <p:spPr>
          <a:xfrm>
            <a:off x="3840480" y="3941063"/>
            <a:ext cx="7772400" cy="502920"/>
          </a:xfrm>
          <a:prstGeom prst="rect">
            <a:avLst/>
          </a:prstGeom>
          <a:noFill/>
        </p:spPr>
        <p:txBody>
          <a:bodyPr wrap="square" lIns="0" rIns="0" tIns="0" bIns="0" anchor="t">
            <a:noAutofit/>
          </a:bodyPr>
          <a:lstStyle/>
          <a:p>
            <a:pPr algn="l">
              <a:lnSpc>
                <a:spcPts val="2500"/>
              </a:lnSpc>
              <a:spcBef>
                <a:spcPts val="0"/>
              </a:spcBef>
              <a:spcAft>
                <a:spcPts val="0"/>
              </a:spcAft>
            </a:pPr>
            <a:r>
              <a:rPr sz="2100" b="0">
                <a:solidFill>
                  <a:srgbClr val="0A0B0C"/>
                </a:solidFill>
                <a:latin typeface="Outfit"/>
                <a:ea typeface="Outfit"/>
                <a:cs typeface="Outfit"/>
              </a:rPr>
              <a:t>Adopt the policy by </a:t>
            </a:r>
            <a:r>
              <a:rPr sz="2100" b="0">
                <a:solidFill>
                  <a:srgbClr val="0A0B0C"/>
                </a:solidFill>
                <a:highlight>
                  <a:srgbClr val="FFFFFF"/>
                </a:highlight>
                <a:latin typeface="Outfit"/>
                <a:ea typeface="Outfit"/>
                <a:cs typeface="Outfit"/>
              </a:rPr>
              <a:t>[date]</a:t>
            </a:r>
          </a:p>
        </p:txBody>
      </p:sp>
      <p:sp>
        <p:nvSpPr>
          <p:cNvPr id="17" name="Rectangle 16"/>
          <p:cNvSpPr/>
          <p:nvPr/>
        </p:nvSpPr>
        <p:spPr>
          <a:xfrm>
            <a:off x="548640" y="4462271"/>
            <a:ext cx="11091672" cy="228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548640" y="4599431"/>
            <a:ext cx="3108960" cy="502920"/>
          </a:xfrm>
          <a:prstGeom prst="rect">
            <a:avLst/>
          </a:prstGeom>
          <a:noFill/>
        </p:spPr>
        <p:txBody>
          <a:bodyPr wrap="square" lIns="0" rIns="0" tIns="0" bIns="0" anchor="t">
            <a:noAutofit/>
          </a:bodyPr>
          <a:lstStyle/>
          <a:p>
            <a:pPr algn="l">
              <a:lnSpc>
                <a:spcPts val="2500"/>
              </a:lnSpc>
              <a:spcBef>
                <a:spcPts val="0"/>
              </a:spcBef>
              <a:spcAft>
                <a:spcPts val="0"/>
              </a:spcAft>
            </a:pPr>
            <a:r>
              <a:rPr sz="2100" b="1">
                <a:solidFill>
                  <a:srgbClr val="0A0B0C"/>
                </a:solidFill>
                <a:latin typeface="Outfit"/>
                <a:ea typeface="Outfit"/>
                <a:cs typeface="Outfit"/>
              </a:rPr>
              <a:t>Time saved</a:t>
            </a:r>
          </a:p>
        </p:txBody>
      </p:sp>
      <p:sp>
        <p:nvSpPr>
          <p:cNvPr id="19" name="TextBox 18"/>
          <p:cNvSpPr txBox="1"/>
          <p:nvPr/>
        </p:nvSpPr>
        <p:spPr>
          <a:xfrm>
            <a:off x="3840480" y="4599431"/>
            <a:ext cx="7772400" cy="502920"/>
          </a:xfrm>
          <a:prstGeom prst="rect">
            <a:avLst/>
          </a:prstGeom>
          <a:noFill/>
        </p:spPr>
        <p:txBody>
          <a:bodyPr wrap="square" lIns="0" rIns="0" tIns="0" bIns="0" anchor="t">
            <a:noAutofit/>
          </a:bodyPr>
          <a:lstStyle/>
          <a:p>
            <a:pPr algn="l">
              <a:lnSpc>
                <a:spcPts val="2500"/>
              </a:lnSpc>
              <a:spcBef>
                <a:spcPts val="0"/>
              </a:spcBef>
              <a:spcAft>
                <a:spcPts val="0"/>
              </a:spcAft>
            </a:pPr>
            <a:r>
              <a:rPr sz="2100" b="0">
                <a:solidFill>
                  <a:srgbClr val="0A0B0C"/>
                </a:solidFill>
                <a:latin typeface="Outfit"/>
                <a:ea typeface="Outfit"/>
                <a:cs typeface="Outfit"/>
              </a:rPr>
              <a:t>Goes to </a:t>
            </a:r>
            <a:r>
              <a:rPr sz="2100" b="0">
                <a:solidFill>
                  <a:srgbClr val="0A0B0C"/>
                </a:solidFill>
                <a:highlight>
                  <a:srgbClr val="FFFFFF"/>
                </a:highlight>
                <a:latin typeface="Outfit"/>
                <a:ea typeface="Outfit"/>
                <a:cs typeface="Outfit"/>
              </a:rPr>
              <a:t>[what]</a:t>
            </a:r>
            <a:r>
              <a:rPr sz="2100" b="0">
                <a:solidFill>
                  <a:srgbClr val="0A0B0C"/>
                </a:solidFill>
                <a:latin typeface="Outfit"/>
                <a:ea typeface="Outfit"/>
                <a:cs typeface="Outfit"/>
              </a:rPr>
              <a:t>, team by team</a:t>
            </a:r>
          </a:p>
        </p:txBody>
      </p:sp>
      <p:sp>
        <p:nvSpPr>
          <p:cNvPr id="20" name="Rectangle 19"/>
          <p:cNvSpPr/>
          <p:nvPr/>
        </p:nvSpPr>
        <p:spPr>
          <a:xfrm>
            <a:off x="548640" y="5120639"/>
            <a:ext cx="11091672" cy="228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548640" y="5257799"/>
            <a:ext cx="3108960" cy="502920"/>
          </a:xfrm>
          <a:prstGeom prst="rect">
            <a:avLst/>
          </a:prstGeom>
          <a:noFill/>
        </p:spPr>
        <p:txBody>
          <a:bodyPr wrap="square" lIns="0" rIns="0" tIns="0" bIns="0" anchor="t">
            <a:noAutofit/>
          </a:bodyPr>
          <a:lstStyle/>
          <a:p>
            <a:pPr algn="l">
              <a:lnSpc>
                <a:spcPts val="2500"/>
              </a:lnSpc>
              <a:spcBef>
                <a:spcPts val="0"/>
              </a:spcBef>
              <a:spcAft>
                <a:spcPts val="0"/>
              </a:spcAft>
            </a:pPr>
            <a:r>
              <a:rPr sz="2100" b="1">
                <a:solidFill>
                  <a:srgbClr val="0A0B0C"/>
                </a:solidFill>
                <a:latin typeface="Outfit"/>
                <a:ea typeface="Outfit"/>
                <a:cs typeface="Outfit"/>
              </a:rPr>
              <a:t>Next review</a:t>
            </a:r>
          </a:p>
        </p:txBody>
      </p:sp>
      <p:sp>
        <p:nvSpPr>
          <p:cNvPr id="22" name="TextBox 21"/>
          <p:cNvSpPr txBox="1"/>
          <p:nvPr/>
        </p:nvSpPr>
        <p:spPr>
          <a:xfrm>
            <a:off x="3840480" y="5257799"/>
            <a:ext cx="7772400" cy="502920"/>
          </a:xfrm>
          <a:prstGeom prst="rect">
            <a:avLst/>
          </a:prstGeom>
          <a:noFill/>
        </p:spPr>
        <p:txBody>
          <a:bodyPr wrap="square" lIns="0" rIns="0" tIns="0" bIns="0" anchor="t">
            <a:noAutofit/>
          </a:bodyPr>
          <a:lstStyle/>
          <a:p>
            <a:pPr algn="l">
              <a:lnSpc>
                <a:spcPts val="2500"/>
              </a:lnSpc>
              <a:spcBef>
                <a:spcPts val="0"/>
              </a:spcBef>
              <a:spcAft>
                <a:spcPts val="0"/>
              </a:spcAft>
            </a:pPr>
            <a:r>
              <a:rPr sz="2100" b="0">
                <a:solidFill>
                  <a:srgbClr val="0A0B0C"/>
                </a:solidFill>
                <a:highlight>
                  <a:srgbClr val="FFFFFF"/>
                </a:highlight>
                <a:latin typeface="Outfit"/>
                <a:ea typeface="Outfit"/>
                <a:cs typeface="Outfit"/>
              </a:rPr>
              <a:t>[date]</a:t>
            </a:r>
            <a:r>
              <a:rPr sz="2100" b="0">
                <a:solidFill>
                  <a:srgbClr val="0A0B0C"/>
                </a:solidFill>
                <a:latin typeface="Outfit"/>
                <a:ea typeface="Outfit"/>
                <a:cs typeface="Outfit"/>
              </a:rPr>
              <a:t>, then monthly</a:t>
            </a:r>
          </a:p>
        </p:txBody>
      </p:sp>
      <p:sp>
        <p:nvSpPr>
          <p:cNvPr id="23" name="Rectangle 22"/>
          <p:cNvSpPr/>
          <p:nvPr/>
        </p:nvSpPr>
        <p:spPr>
          <a:xfrm>
            <a:off x="548640" y="5779007"/>
            <a:ext cx="11091672" cy="2286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Widescreen</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AI rollout: the next 90 days</dc:title>
  <dc:subject>The AI Rollout Plan</dc:subject>
  <dc:creator>Neosaipien</dc:creator>
  <cp:keywords/>
  <dc:description>From The AI Rollout Plan by Neosaipien, October 2026 edition</dc:description>
  <cp:lastModifiedBy>Neosaipien</cp:lastModifiedBy>
  <cp:revision>1</cp:revision>
  <dcterms:created xsi:type="dcterms:W3CDTF">2026-10-16T22:14:12Z</dcterms:created>
  <dcterms:modified xsi:type="dcterms:W3CDTF">2026-10-16T22:14:12Z</dcterms:modified>
  <cp:category/>
</cp:coreProperties>
</file>